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4" r:id="rId3"/>
    <p:sldId id="258" r:id="rId4"/>
    <p:sldId id="270" r:id="rId5"/>
    <p:sldId id="269" r:id="rId6"/>
    <p:sldId id="272" r:id="rId7"/>
    <p:sldId id="268" r:id="rId8"/>
    <p:sldId id="265" r:id="rId9"/>
    <p:sldId id="285" r:id="rId10"/>
    <p:sldId id="283" r:id="rId11"/>
    <p:sldId id="281" r:id="rId12"/>
    <p:sldId id="273" r:id="rId13"/>
    <p:sldId id="266" r:id="rId14"/>
    <p:sldId id="275" r:id="rId15"/>
    <p:sldId id="267" r:id="rId16"/>
    <p:sldId id="282" r:id="rId17"/>
    <p:sldId id="277" r:id="rId18"/>
    <p:sldId id="263" r:id="rId19"/>
    <p:sldId id="280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655C57-C882-07BD-FCCE-20F10F820002}" v="31" dt="2022-04-25T06:24:46.075"/>
    <p1510:client id="{1771CA88-7BA3-E5C2-3988-8B55F4DD0061}" v="50" dt="2022-05-01T22:59:03.955"/>
    <p1510:client id="{210EB9D8-6DDB-70BE-784A-82C992CBF18C}" v="4" dt="2022-05-01T23:16:22.600"/>
    <p1510:client id="{251598F8-336C-7653-53D0-E3E5ACD1EDE2}" v="289" dt="2022-05-01T23:29:40.141"/>
    <p1510:client id="{257DBD61-BA51-C58D-F18F-E82575863204}" v="523" dt="2022-04-20T19:26:34.362"/>
    <p1510:client id="{36A06E54-B3A0-C213-372F-48706EC2FC62}" v="482" dt="2022-05-01T23:10:45.691"/>
    <p1510:client id="{38BC2D15-E347-8321-C4E9-CCF3E5840C0D}" v="132" dt="2022-04-29T02:44:14.661"/>
    <p1510:client id="{3CC063A3-BE15-9A2C-0235-76A5BEB69A3F}" v="423" dt="2022-04-22T02:00:43.728"/>
    <p1510:client id="{42C55066-644D-4F57-372D-1F07B68C488A}" v="18" dt="2022-04-25T23:33:51.223"/>
    <p1510:client id="{4390C6D0-0410-9226-3DD8-56870B44105C}" v="2" dt="2022-05-22T20:28:34.024"/>
    <p1510:client id="{456DFB66-D40C-72E4-4799-DE1DD50764AD}" v="3" dt="2022-05-13T18:44:07.951"/>
    <p1510:client id="{46128938-8773-49FE-9D1E-4542A3FCA4DF}" v="117" dt="2022-04-22T00:32:26.753"/>
    <p1510:client id="{4CDFE572-595F-4C9A-3D75-9821243CA517}" v="194" dt="2022-04-25T04:31:16.313"/>
    <p1510:client id="{511C1ECF-0E13-810C-1058-48EB7F7BB9B2}" v="80" dt="2022-05-01T23:14:18.340"/>
    <p1510:client id="{5F2F05EF-252C-A8DD-7E9F-E891400D861C}" v="6" dt="2022-05-09T02:37:52.590"/>
    <p1510:client id="{64FF9E2B-D5FC-450A-A6B4-8159433D72A8}" v="164" dt="2022-04-22T01:04:28.127"/>
    <p1510:client id="{689A22BC-6CA6-D99E-E2BD-5035CEB7B500}" v="3" dt="2022-04-21T23:27:17.236"/>
    <p1510:client id="{7027A908-2041-A217-64A8-9D8B1661DF7C}" v="220" dt="2022-04-29T22:04:05.204"/>
    <p1510:client id="{7181C8CA-8AC5-D22E-A1CA-481E9F219244}" v="8" dt="2022-04-29T02:07:11.828"/>
    <p1510:client id="{7AB42A15-530F-2029-3797-E709ADB71D5C}" v="5" dt="2022-05-02T12:45:06.262"/>
    <p1510:client id="{7CDC7B59-0110-DB2F-69D6-802C04FDC7AF}" v="67" dt="2022-04-25T16:54:01.094"/>
    <p1510:client id="{A51C5504-5181-6B7F-DBD3-B76FB5BE9E19}" v="469" dt="2022-04-28T16:40:54.789"/>
    <p1510:client id="{B7C5250F-FF6A-FA14-CE27-510DB33E7B78}" v="149" dt="2022-04-21T18:39:44.184"/>
    <p1510:client id="{B82FABFA-251F-4577-9D68-57D4575FDC8E}" v="2" dt="2022-06-09T01:55:23.159"/>
    <p1510:client id="{C34468AC-C2B0-46E8-EAFC-259EB02FB7DF}" v="105" dt="2022-04-25T18:51:23.628"/>
    <p1510:client id="{CEB07845-C49F-2BE1-F037-7797C14F319C}" v="2" dt="2022-04-18T04:16:44.143"/>
    <p1510:client id="{DADC00DE-DCFF-4786-C418-54991199DEEE}" v="23" dt="2022-05-02T05:08:48.088"/>
    <p1510:client id="{ED56EBB6-A153-A477-DA61-3911E7559178}" v="543" dt="2022-04-18T04:38:49.577"/>
    <p1510:client id="{EDC83FD8-C6B7-73BD-5AE0-3F8DC834C5CE}" v="191" dt="2022-04-24T19:03:50.170"/>
    <p1510:client id="{F587EDFA-8B0C-DD20-D57B-5B3E968BAE13}" v="302" dt="2022-05-01T23:17:31.021"/>
    <p1510:client id="{F817BCF9-2B12-478C-B397-5E07A6C74A0C}" v="6" dt="2022-04-16T15:04:17.865"/>
    <p1510:client id="{FADC750C-6C25-1D7B-72FC-D1D4D2376543}" v="171" dt="2022-04-25T23:32:41.9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3E687AB-C66F-44C5-9856-F93FA0D041AA}" type="doc">
      <dgm:prSet loTypeId="urn:microsoft.com/office/officeart/2008/layout/LinedList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2EC25B7A-D597-40A3-BEE5-C2750AB64BE9}">
      <dgm:prSet/>
      <dgm:spPr/>
      <dgm:t>
        <a:bodyPr/>
        <a:lstStyle/>
        <a:p>
          <a:r>
            <a:rPr lang="en-US" err="1"/>
            <a:t>FINEder</a:t>
          </a:r>
          <a:r>
            <a:rPr lang="en-US"/>
            <a:t> is an app aimed at helping people and business across NYC predict and avoid the likelihood of receiving a parking violation in a specific area</a:t>
          </a:r>
        </a:p>
      </dgm:t>
    </dgm:pt>
    <dgm:pt modelId="{5ACAF0A2-8366-434B-B7E4-4B0F650FFBDE}" type="parTrans" cxnId="{8D9DDA2A-C3C8-43D4-A0D8-0B69AA044ABC}">
      <dgm:prSet/>
      <dgm:spPr/>
      <dgm:t>
        <a:bodyPr/>
        <a:lstStyle/>
        <a:p>
          <a:endParaRPr lang="en-US"/>
        </a:p>
      </dgm:t>
    </dgm:pt>
    <dgm:pt modelId="{9FC8A522-BBD6-4832-84FE-4A7A0473F9CD}" type="sibTrans" cxnId="{8D9DDA2A-C3C8-43D4-A0D8-0B69AA044ABC}">
      <dgm:prSet/>
      <dgm:spPr/>
      <dgm:t>
        <a:bodyPr/>
        <a:lstStyle/>
        <a:p>
          <a:endParaRPr lang="en-US"/>
        </a:p>
      </dgm:t>
    </dgm:pt>
    <dgm:pt modelId="{0A0ACACB-D984-4812-BC0A-1205CEE59872}">
      <dgm:prSet/>
      <dgm:spPr/>
      <dgm:t>
        <a:bodyPr/>
        <a:lstStyle/>
        <a:p>
          <a:r>
            <a:rPr lang="en-US"/>
            <a:t>Simply enter the zip code and/or address and receive statistics on violations in that area!</a:t>
          </a:r>
        </a:p>
      </dgm:t>
    </dgm:pt>
    <dgm:pt modelId="{EFD334C5-713D-4898-B72F-F3C752D83FFC}" type="parTrans" cxnId="{1BD2AC7A-0A0C-4FB1-8388-6648B8805E78}">
      <dgm:prSet/>
      <dgm:spPr/>
      <dgm:t>
        <a:bodyPr/>
        <a:lstStyle/>
        <a:p>
          <a:endParaRPr lang="en-US"/>
        </a:p>
      </dgm:t>
    </dgm:pt>
    <dgm:pt modelId="{306DF19C-0554-491F-ADD7-E417202E6781}" type="sibTrans" cxnId="{1BD2AC7A-0A0C-4FB1-8388-6648B8805E78}">
      <dgm:prSet/>
      <dgm:spPr/>
      <dgm:t>
        <a:bodyPr/>
        <a:lstStyle/>
        <a:p>
          <a:endParaRPr lang="en-US"/>
        </a:p>
      </dgm:t>
    </dgm:pt>
    <dgm:pt modelId="{8390E55D-4FC1-4DC7-ABE2-9964A4E1AA1E}">
      <dgm:prSet/>
      <dgm:spPr/>
      <dgm:t>
        <a:bodyPr/>
        <a:lstStyle/>
        <a:p>
          <a:pPr rtl="0"/>
          <a:r>
            <a:rPr lang="en-US"/>
            <a:t>Users can also anonymously enter if they recently received a violation, as well as enter comments for other users to view</a:t>
          </a:r>
        </a:p>
      </dgm:t>
    </dgm:pt>
    <dgm:pt modelId="{6D5A32FA-71A8-4BF5-90B6-3B01B4A52EDC}" type="parTrans" cxnId="{E7A099ED-57D6-4DC0-B4B7-570DC5D15898}">
      <dgm:prSet/>
      <dgm:spPr/>
      <dgm:t>
        <a:bodyPr/>
        <a:lstStyle/>
        <a:p>
          <a:endParaRPr lang="en-US"/>
        </a:p>
      </dgm:t>
    </dgm:pt>
    <dgm:pt modelId="{A89D58B7-0249-470D-B2DF-ADD410EB416B}" type="sibTrans" cxnId="{E7A099ED-57D6-4DC0-B4B7-570DC5D15898}">
      <dgm:prSet/>
      <dgm:spPr/>
      <dgm:t>
        <a:bodyPr/>
        <a:lstStyle/>
        <a:p>
          <a:endParaRPr lang="en-US"/>
        </a:p>
      </dgm:t>
    </dgm:pt>
    <dgm:pt modelId="{E563D3DB-3B2C-44EA-B459-33267885B85A}">
      <dgm:prSet/>
      <dgm:spPr/>
      <dgm:t>
        <a:bodyPr/>
        <a:lstStyle/>
        <a:p>
          <a:pPr rtl="0"/>
          <a:r>
            <a:rPr lang="en-US"/>
            <a:t>App will also notify users if any parking rule changes are enforced</a:t>
          </a:r>
        </a:p>
      </dgm:t>
    </dgm:pt>
    <dgm:pt modelId="{7690B858-3685-4B71-B03F-E807B9557403}" type="parTrans" cxnId="{E1B7C20E-49FF-4F40-8474-7E43401C6C09}">
      <dgm:prSet/>
      <dgm:spPr/>
      <dgm:t>
        <a:bodyPr/>
        <a:lstStyle/>
        <a:p>
          <a:endParaRPr lang="en-US"/>
        </a:p>
      </dgm:t>
    </dgm:pt>
    <dgm:pt modelId="{E3CC5954-B0DC-45C7-A875-5B4B74C7AD82}" type="sibTrans" cxnId="{E1B7C20E-49FF-4F40-8474-7E43401C6C09}">
      <dgm:prSet/>
      <dgm:spPr/>
      <dgm:t>
        <a:bodyPr/>
        <a:lstStyle/>
        <a:p>
          <a:endParaRPr lang="en-US"/>
        </a:p>
      </dgm:t>
    </dgm:pt>
    <dgm:pt modelId="{6672E4F6-01FA-4B8D-A95B-7863DE59DCF8}">
      <dgm:prSet phldr="0"/>
      <dgm:spPr/>
      <dgm:t>
        <a:bodyPr/>
        <a:lstStyle/>
        <a:p>
          <a:pPr rtl="0"/>
          <a:r>
            <a:rPr lang="en-US"/>
            <a:t>Great for locals and tourists who plan on driving around NYC!</a:t>
          </a:r>
          <a:endParaRPr lang="en-US">
            <a:latin typeface="Calibri Light" panose="020F0302020204030204"/>
          </a:endParaRPr>
        </a:p>
      </dgm:t>
    </dgm:pt>
    <dgm:pt modelId="{D6B003EF-8AFE-4516-A452-861F34A76A1E}" type="parTrans" cxnId="{1D4B1710-74EB-476E-BF83-F26ADD1CEE7D}">
      <dgm:prSet/>
      <dgm:spPr/>
    </dgm:pt>
    <dgm:pt modelId="{13092A21-5A4F-4A73-9130-225C4D5F2638}" type="sibTrans" cxnId="{1D4B1710-74EB-476E-BF83-F26ADD1CEE7D}">
      <dgm:prSet/>
      <dgm:spPr/>
    </dgm:pt>
    <dgm:pt modelId="{16E4602A-D9D9-4CF1-B236-E8157C1185CD}" type="pres">
      <dgm:prSet presAssocID="{93E687AB-C66F-44C5-9856-F93FA0D041AA}" presName="vert0" presStyleCnt="0">
        <dgm:presLayoutVars>
          <dgm:dir/>
          <dgm:animOne val="branch"/>
          <dgm:animLvl val="lvl"/>
        </dgm:presLayoutVars>
      </dgm:prSet>
      <dgm:spPr/>
    </dgm:pt>
    <dgm:pt modelId="{0F273212-4111-4304-912E-70C2587976E1}" type="pres">
      <dgm:prSet presAssocID="{2EC25B7A-D597-40A3-BEE5-C2750AB64BE9}" presName="thickLine" presStyleLbl="alignNode1" presStyleIdx="0" presStyleCnt="5"/>
      <dgm:spPr/>
    </dgm:pt>
    <dgm:pt modelId="{37D358CD-0D4C-4AA2-A328-BAA1D9EBD88E}" type="pres">
      <dgm:prSet presAssocID="{2EC25B7A-D597-40A3-BEE5-C2750AB64BE9}" presName="horz1" presStyleCnt="0"/>
      <dgm:spPr/>
    </dgm:pt>
    <dgm:pt modelId="{4D951F25-F2F5-46EA-AF28-1EFFB3E1D181}" type="pres">
      <dgm:prSet presAssocID="{2EC25B7A-D597-40A3-BEE5-C2750AB64BE9}" presName="tx1" presStyleLbl="revTx" presStyleIdx="0" presStyleCnt="5"/>
      <dgm:spPr/>
    </dgm:pt>
    <dgm:pt modelId="{E1BE5010-D514-4E44-87B0-4529F1868906}" type="pres">
      <dgm:prSet presAssocID="{2EC25B7A-D597-40A3-BEE5-C2750AB64BE9}" presName="vert1" presStyleCnt="0"/>
      <dgm:spPr/>
    </dgm:pt>
    <dgm:pt modelId="{7F84E198-F261-4F85-BC99-3F952FE302AC}" type="pres">
      <dgm:prSet presAssocID="{0A0ACACB-D984-4812-BC0A-1205CEE59872}" presName="thickLine" presStyleLbl="alignNode1" presStyleIdx="1" presStyleCnt="5"/>
      <dgm:spPr/>
    </dgm:pt>
    <dgm:pt modelId="{15EF3E62-2DB0-4FEF-9B1A-F489E76229A5}" type="pres">
      <dgm:prSet presAssocID="{0A0ACACB-D984-4812-BC0A-1205CEE59872}" presName="horz1" presStyleCnt="0"/>
      <dgm:spPr/>
    </dgm:pt>
    <dgm:pt modelId="{3B3D9EB6-B0AE-4AA4-A842-621DA3EE0D4B}" type="pres">
      <dgm:prSet presAssocID="{0A0ACACB-D984-4812-BC0A-1205CEE59872}" presName="tx1" presStyleLbl="revTx" presStyleIdx="1" presStyleCnt="5"/>
      <dgm:spPr/>
    </dgm:pt>
    <dgm:pt modelId="{5F2B62D8-F603-44C8-B929-88EDEB7F96EC}" type="pres">
      <dgm:prSet presAssocID="{0A0ACACB-D984-4812-BC0A-1205CEE59872}" presName="vert1" presStyleCnt="0"/>
      <dgm:spPr/>
    </dgm:pt>
    <dgm:pt modelId="{D75CDCE4-E255-4B1F-AA6D-201D5BD3A2C0}" type="pres">
      <dgm:prSet presAssocID="{8390E55D-4FC1-4DC7-ABE2-9964A4E1AA1E}" presName="thickLine" presStyleLbl="alignNode1" presStyleIdx="2" presStyleCnt="5"/>
      <dgm:spPr/>
    </dgm:pt>
    <dgm:pt modelId="{1B6DC72A-93F6-4390-A22F-03D4370012EE}" type="pres">
      <dgm:prSet presAssocID="{8390E55D-4FC1-4DC7-ABE2-9964A4E1AA1E}" presName="horz1" presStyleCnt="0"/>
      <dgm:spPr/>
    </dgm:pt>
    <dgm:pt modelId="{208F0AD7-D903-435E-B593-DB19139E64E0}" type="pres">
      <dgm:prSet presAssocID="{8390E55D-4FC1-4DC7-ABE2-9964A4E1AA1E}" presName="tx1" presStyleLbl="revTx" presStyleIdx="2" presStyleCnt="5"/>
      <dgm:spPr/>
    </dgm:pt>
    <dgm:pt modelId="{69872E6D-64D9-45DB-8575-9B8B04FA0AF6}" type="pres">
      <dgm:prSet presAssocID="{8390E55D-4FC1-4DC7-ABE2-9964A4E1AA1E}" presName="vert1" presStyleCnt="0"/>
      <dgm:spPr/>
    </dgm:pt>
    <dgm:pt modelId="{706BEAB2-1856-4812-8D66-A2B14CF255EF}" type="pres">
      <dgm:prSet presAssocID="{E563D3DB-3B2C-44EA-B459-33267885B85A}" presName="thickLine" presStyleLbl="alignNode1" presStyleIdx="3" presStyleCnt="5"/>
      <dgm:spPr/>
    </dgm:pt>
    <dgm:pt modelId="{9F6A4C04-D0EB-40CD-A198-DD9A85A273EC}" type="pres">
      <dgm:prSet presAssocID="{E563D3DB-3B2C-44EA-B459-33267885B85A}" presName="horz1" presStyleCnt="0"/>
      <dgm:spPr/>
    </dgm:pt>
    <dgm:pt modelId="{570D49B4-F365-4801-B389-8B4AC8532CDC}" type="pres">
      <dgm:prSet presAssocID="{E563D3DB-3B2C-44EA-B459-33267885B85A}" presName="tx1" presStyleLbl="revTx" presStyleIdx="3" presStyleCnt="5"/>
      <dgm:spPr/>
    </dgm:pt>
    <dgm:pt modelId="{780979D4-574E-4AA4-8CB4-D5906962D4CF}" type="pres">
      <dgm:prSet presAssocID="{E563D3DB-3B2C-44EA-B459-33267885B85A}" presName="vert1" presStyleCnt="0"/>
      <dgm:spPr/>
    </dgm:pt>
    <dgm:pt modelId="{C7E99A3A-7F1A-4AD0-B871-7F87D6EEEBBE}" type="pres">
      <dgm:prSet presAssocID="{6672E4F6-01FA-4B8D-A95B-7863DE59DCF8}" presName="thickLine" presStyleLbl="alignNode1" presStyleIdx="4" presStyleCnt="5"/>
      <dgm:spPr/>
    </dgm:pt>
    <dgm:pt modelId="{79ADFF7F-3B3B-4C4E-9C64-574F11B95B50}" type="pres">
      <dgm:prSet presAssocID="{6672E4F6-01FA-4B8D-A95B-7863DE59DCF8}" presName="horz1" presStyleCnt="0"/>
      <dgm:spPr/>
    </dgm:pt>
    <dgm:pt modelId="{CB4CC212-74E9-4D1B-A775-4DB0E1E3482A}" type="pres">
      <dgm:prSet presAssocID="{6672E4F6-01FA-4B8D-A95B-7863DE59DCF8}" presName="tx1" presStyleLbl="revTx" presStyleIdx="4" presStyleCnt="5"/>
      <dgm:spPr/>
    </dgm:pt>
    <dgm:pt modelId="{C2A4C742-6CB7-4797-BF11-5590CA588746}" type="pres">
      <dgm:prSet presAssocID="{6672E4F6-01FA-4B8D-A95B-7863DE59DCF8}" presName="vert1" presStyleCnt="0"/>
      <dgm:spPr/>
    </dgm:pt>
  </dgm:ptLst>
  <dgm:cxnLst>
    <dgm:cxn modelId="{38BCD906-23CE-44D1-9845-F6F460CC5CA8}" type="presOf" srcId="{8390E55D-4FC1-4DC7-ABE2-9964A4E1AA1E}" destId="{208F0AD7-D903-435E-B593-DB19139E64E0}" srcOrd="0" destOrd="0" presId="urn:microsoft.com/office/officeart/2008/layout/LinedList"/>
    <dgm:cxn modelId="{E1B7C20E-49FF-4F40-8474-7E43401C6C09}" srcId="{93E687AB-C66F-44C5-9856-F93FA0D041AA}" destId="{E563D3DB-3B2C-44EA-B459-33267885B85A}" srcOrd="3" destOrd="0" parTransId="{7690B858-3685-4B71-B03F-E807B9557403}" sibTransId="{E3CC5954-B0DC-45C7-A875-5B4B74C7AD82}"/>
    <dgm:cxn modelId="{0E4C0210-6B70-413F-B3C7-14B09EE71B7E}" type="presOf" srcId="{0A0ACACB-D984-4812-BC0A-1205CEE59872}" destId="{3B3D9EB6-B0AE-4AA4-A842-621DA3EE0D4B}" srcOrd="0" destOrd="0" presId="urn:microsoft.com/office/officeart/2008/layout/LinedList"/>
    <dgm:cxn modelId="{1D4B1710-74EB-476E-BF83-F26ADD1CEE7D}" srcId="{93E687AB-C66F-44C5-9856-F93FA0D041AA}" destId="{6672E4F6-01FA-4B8D-A95B-7863DE59DCF8}" srcOrd="4" destOrd="0" parTransId="{D6B003EF-8AFE-4516-A452-861F34A76A1E}" sibTransId="{13092A21-5A4F-4A73-9130-225C4D5F2638}"/>
    <dgm:cxn modelId="{8D9DDA2A-C3C8-43D4-A0D8-0B69AA044ABC}" srcId="{93E687AB-C66F-44C5-9856-F93FA0D041AA}" destId="{2EC25B7A-D597-40A3-BEE5-C2750AB64BE9}" srcOrd="0" destOrd="0" parTransId="{5ACAF0A2-8366-434B-B7E4-4B0F650FFBDE}" sibTransId="{9FC8A522-BBD6-4832-84FE-4A7A0473F9CD}"/>
    <dgm:cxn modelId="{4FEF6271-EFE5-4C24-8658-5719E17DE9F9}" type="presOf" srcId="{E563D3DB-3B2C-44EA-B459-33267885B85A}" destId="{570D49B4-F365-4801-B389-8B4AC8532CDC}" srcOrd="0" destOrd="0" presId="urn:microsoft.com/office/officeart/2008/layout/LinedList"/>
    <dgm:cxn modelId="{52533054-2DDA-49FB-9C97-DC08336B1E1C}" type="presOf" srcId="{2EC25B7A-D597-40A3-BEE5-C2750AB64BE9}" destId="{4D951F25-F2F5-46EA-AF28-1EFFB3E1D181}" srcOrd="0" destOrd="0" presId="urn:microsoft.com/office/officeart/2008/layout/LinedList"/>
    <dgm:cxn modelId="{1BD2AC7A-0A0C-4FB1-8388-6648B8805E78}" srcId="{93E687AB-C66F-44C5-9856-F93FA0D041AA}" destId="{0A0ACACB-D984-4812-BC0A-1205CEE59872}" srcOrd="1" destOrd="0" parTransId="{EFD334C5-713D-4898-B72F-F3C752D83FFC}" sibTransId="{306DF19C-0554-491F-ADD7-E417202E6781}"/>
    <dgm:cxn modelId="{3C7B3098-AC9F-4800-BF4A-DB4B4C3B16E3}" type="presOf" srcId="{93E687AB-C66F-44C5-9856-F93FA0D041AA}" destId="{16E4602A-D9D9-4CF1-B236-E8157C1185CD}" srcOrd="0" destOrd="0" presId="urn:microsoft.com/office/officeart/2008/layout/LinedList"/>
    <dgm:cxn modelId="{8D9A0EE8-A4B5-446F-AEE7-AC9D63A4FB5A}" type="presOf" srcId="{6672E4F6-01FA-4B8D-A95B-7863DE59DCF8}" destId="{CB4CC212-74E9-4D1B-A775-4DB0E1E3482A}" srcOrd="0" destOrd="0" presId="urn:microsoft.com/office/officeart/2008/layout/LinedList"/>
    <dgm:cxn modelId="{E7A099ED-57D6-4DC0-B4B7-570DC5D15898}" srcId="{93E687AB-C66F-44C5-9856-F93FA0D041AA}" destId="{8390E55D-4FC1-4DC7-ABE2-9964A4E1AA1E}" srcOrd="2" destOrd="0" parTransId="{6D5A32FA-71A8-4BF5-90B6-3B01B4A52EDC}" sibTransId="{A89D58B7-0249-470D-B2DF-ADD410EB416B}"/>
    <dgm:cxn modelId="{EA2D228C-AE7E-4185-9F8B-D7987B6FF984}" type="presParOf" srcId="{16E4602A-D9D9-4CF1-B236-E8157C1185CD}" destId="{0F273212-4111-4304-912E-70C2587976E1}" srcOrd="0" destOrd="0" presId="urn:microsoft.com/office/officeart/2008/layout/LinedList"/>
    <dgm:cxn modelId="{374E1AB1-374F-4071-AA9A-7BA2C4BDBA45}" type="presParOf" srcId="{16E4602A-D9D9-4CF1-B236-E8157C1185CD}" destId="{37D358CD-0D4C-4AA2-A328-BAA1D9EBD88E}" srcOrd="1" destOrd="0" presId="urn:microsoft.com/office/officeart/2008/layout/LinedList"/>
    <dgm:cxn modelId="{4BCA9E7F-646A-41C0-B402-469FD63D4BCC}" type="presParOf" srcId="{37D358CD-0D4C-4AA2-A328-BAA1D9EBD88E}" destId="{4D951F25-F2F5-46EA-AF28-1EFFB3E1D181}" srcOrd="0" destOrd="0" presId="urn:microsoft.com/office/officeart/2008/layout/LinedList"/>
    <dgm:cxn modelId="{1F624BEB-66CD-4C56-AE46-2F164AD08CFD}" type="presParOf" srcId="{37D358CD-0D4C-4AA2-A328-BAA1D9EBD88E}" destId="{E1BE5010-D514-4E44-87B0-4529F1868906}" srcOrd="1" destOrd="0" presId="urn:microsoft.com/office/officeart/2008/layout/LinedList"/>
    <dgm:cxn modelId="{95D8E004-E3FE-4458-9A6C-2FB9F1021812}" type="presParOf" srcId="{16E4602A-D9D9-4CF1-B236-E8157C1185CD}" destId="{7F84E198-F261-4F85-BC99-3F952FE302AC}" srcOrd="2" destOrd="0" presId="urn:microsoft.com/office/officeart/2008/layout/LinedList"/>
    <dgm:cxn modelId="{3648BD90-807B-4651-A16B-E120F908E498}" type="presParOf" srcId="{16E4602A-D9D9-4CF1-B236-E8157C1185CD}" destId="{15EF3E62-2DB0-4FEF-9B1A-F489E76229A5}" srcOrd="3" destOrd="0" presId="urn:microsoft.com/office/officeart/2008/layout/LinedList"/>
    <dgm:cxn modelId="{66D9B238-7668-4117-B0E9-735E8756309A}" type="presParOf" srcId="{15EF3E62-2DB0-4FEF-9B1A-F489E76229A5}" destId="{3B3D9EB6-B0AE-4AA4-A842-621DA3EE0D4B}" srcOrd="0" destOrd="0" presId="urn:microsoft.com/office/officeart/2008/layout/LinedList"/>
    <dgm:cxn modelId="{746B7233-50B9-42EB-9D39-C91001C51969}" type="presParOf" srcId="{15EF3E62-2DB0-4FEF-9B1A-F489E76229A5}" destId="{5F2B62D8-F603-44C8-B929-88EDEB7F96EC}" srcOrd="1" destOrd="0" presId="urn:microsoft.com/office/officeart/2008/layout/LinedList"/>
    <dgm:cxn modelId="{3C7C9AD9-D81A-451D-B562-B7E9341FC85E}" type="presParOf" srcId="{16E4602A-D9D9-4CF1-B236-E8157C1185CD}" destId="{D75CDCE4-E255-4B1F-AA6D-201D5BD3A2C0}" srcOrd="4" destOrd="0" presId="urn:microsoft.com/office/officeart/2008/layout/LinedList"/>
    <dgm:cxn modelId="{1FA7AC7E-3A1F-4ABA-A323-C9C7FEB7422C}" type="presParOf" srcId="{16E4602A-D9D9-4CF1-B236-E8157C1185CD}" destId="{1B6DC72A-93F6-4390-A22F-03D4370012EE}" srcOrd="5" destOrd="0" presId="urn:microsoft.com/office/officeart/2008/layout/LinedList"/>
    <dgm:cxn modelId="{A2ED1C23-18CE-43B4-9C6B-2CB22B4D531E}" type="presParOf" srcId="{1B6DC72A-93F6-4390-A22F-03D4370012EE}" destId="{208F0AD7-D903-435E-B593-DB19139E64E0}" srcOrd="0" destOrd="0" presId="urn:microsoft.com/office/officeart/2008/layout/LinedList"/>
    <dgm:cxn modelId="{17BBD520-4791-4315-B94E-8153DADC0F70}" type="presParOf" srcId="{1B6DC72A-93F6-4390-A22F-03D4370012EE}" destId="{69872E6D-64D9-45DB-8575-9B8B04FA0AF6}" srcOrd="1" destOrd="0" presId="urn:microsoft.com/office/officeart/2008/layout/LinedList"/>
    <dgm:cxn modelId="{F31D2842-4227-477A-B5B5-2C853125C6FD}" type="presParOf" srcId="{16E4602A-D9D9-4CF1-B236-E8157C1185CD}" destId="{706BEAB2-1856-4812-8D66-A2B14CF255EF}" srcOrd="6" destOrd="0" presId="urn:microsoft.com/office/officeart/2008/layout/LinedList"/>
    <dgm:cxn modelId="{35DEB604-2442-4A79-85EE-57D8C1209792}" type="presParOf" srcId="{16E4602A-D9D9-4CF1-B236-E8157C1185CD}" destId="{9F6A4C04-D0EB-40CD-A198-DD9A85A273EC}" srcOrd="7" destOrd="0" presId="urn:microsoft.com/office/officeart/2008/layout/LinedList"/>
    <dgm:cxn modelId="{D62BD536-2C32-4A58-8AFE-42D36213E8D4}" type="presParOf" srcId="{9F6A4C04-D0EB-40CD-A198-DD9A85A273EC}" destId="{570D49B4-F365-4801-B389-8B4AC8532CDC}" srcOrd="0" destOrd="0" presId="urn:microsoft.com/office/officeart/2008/layout/LinedList"/>
    <dgm:cxn modelId="{12DDF51E-614F-4BB2-AE23-27F05265ABCF}" type="presParOf" srcId="{9F6A4C04-D0EB-40CD-A198-DD9A85A273EC}" destId="{780979D4-574E-4AA4-8CB4-D5906962D4CF}" srcOrd="1" destOrd="0" presId="urn:microsoft.com/office/officeart/2008/layout/LinedList"/>
    <dgm:cxn modelId="{B7C3FBD3-CD78-4765-88B0-1D2041110F92}" type="presParOf" srcId="{16E4602A-D9D9-4CF1-B236-E8157C1185CD}" destId="{C7E99A3A-7F1A-4AD0-B871-7F87D6EEEBBE}" srcOrd="8" destOrd="0" presId="urn:microsoft.com/office/officeart/2008/layout/LinedList"/>
    <dgm:cxn modelId="{E50BD587-324E-4FBE-AAEC-5093B0F90288}" type="presParOf" srcId="{16E4602A-D9D9-4CF1-B236-E8157C1185CD}" destId="{79ADFF7F-3B3B-4C4E-9C64-574F11B95B50}" srcOrd="9" destOrd="0" presId="urn:microsoft.com/office/officeart/2008/layout/LinedList"/>
    <dgm:cxn modelId="{56D7BBB3-00D2-4374-B6EE-7BA173DE3304}" type="presParOf" srcId="{79ADFF7F-3B3B-4C4E-9C64-574F11B95B50}" destId="{CB4CC212-74E9-4D1B-A775-4DB0E1E3482A}" srcOrd="0" destOrd="0" presId="urn:microsoft.com/office/officeart/2008/layout/LinedList"/>
    <dgm:cxn modelId="{0739805F-93DE-4D31-9081-72D0E2637260}" type="presParOf" srcId="{79ADFF7F-3B3B-4C4E-9C64-574F11B95B50}" destId="{C2A4C742-6CB7-4797-BF11-5590CA58874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7D32323-E70B-40A5-A7E1-36EEFA2C2439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52C33524-5540-4AEB-80BE-7CEA1C00E4EF}">
      <dgm:prSet/>
      <dgm:spPr/>
      <dgm:t>
        <a:bodyPr/>
        <a:lstStyle/>
        <a:p>
          <a:r>
            <a:rPr lang="en-US"/>
            <a:t>Funding from angel investors for our software and mobile app business</a:t>
          </a:r>
        </a:p>
      </dgm:t>
    </dgm:pt>
    <dgm:pt modelId="{AC665393-5A3B-4160-BAB3-9B22A5E0A21E}" type="parTrans" cxnId="{D27E4EA0-7AB6-4E06-AFF6-3C0476179492}">
      <dgm:prSet/>
      <dgm:spPr/>
      <dgm:t>
        <a:bodyPr/>
        <a:lstStyle/>
        <a:p>
          <a:endParaRPr lang="en-US"/>
        </a:p>
      </dgm:t>
    </dgm:pt>
    <dgm:pt modelId="{07524BA6-CC0D-4344-B7B3-72B3BAE15E66}" type="sibTrans" cxnId="{D27E4EA0-7AB6-4E06-AFF6-3C0476179492}">
      <dgm:prSet/>
      <dgm:spPr/>
      <dgm:t>
        <a:bodyPr/>
        <a:lstStyle/>
        <a:p>
          <a:endParaRPr lang="en-US"/>
        </a:p>
      </dgm:t>
    </dgm:pt>
    <dgm:pt modelId="{EF740C97-DB93-45B1-85B9-9FFC86B3579A}">
      <dgm:prSet/>
      <dgm:spPr/>
      <dgm:t>
        <a:bodyPr/>
        <a:lstStyle/>
        <a:p>
          <a:r>
            <a:rPr lang="en-US"/>
            <a:t>Our model will help identify common traffic violation factors in hopes to help our clients adhere to New York's traffic and parking regulations</a:t>
          </a:r>
        </a:p>
      </dgm:t>
    </dgm:pt>
    <dgm:pt modelId="{429B803F-4E12-4A56-B9CC-DCB1E726667E}" type="parTrans" cxnId="{8A17F2BA-E8AA-4DAF-B9F0-970AA0C8A335}">
      <dgm:prSet/>
      <dgm:spPr/>
      <dgm:t>
        <a:bodyPr/>
        <a:lstStyle/>
        <a:p>
          <a:endParaRPr lang="en-US"/>
        </a:p>
      </dgm:t>
    </dgm:pt>
    <dgm:pt modelId="{0B8E2367-F6FB-4B56-BFE8-78A6387D40AD}" type="sibTrans" cxnId="{8A17F2BA-E8AA-4DAF-B9F0-970AA0C8A335}">
      <dgm:prSet/>
      <dgm:spPr/>
      <dgm:t>
        <a:bodyPr/>
        <a:lstStyle/>
        <a:p>
          <a:endParaRPr lang="en-US"/>
        </a:p>
      </dgm:t>
    </dgm:pt>
    <dgm:pt modelId="{11532A7E-4067-4193-8492-F06AB0C2503E}">
      <dgm:prSet/>
      <dgm:spPr/>
      <dgm:t>
        <a:bodyPr/>
        <a:lstStyle/>
        <a:p>
          <a:r>
            <a:rPr lang="en-US"/>
            <a:t>Investor proceeds will be used to hire software developers and marketing personnel </a:t>
          </a:r>
        </a:p>
      </dgm:t>
    </dgm:pt>
    <dgm:pt modelId="{1EC7B5C3-AE04-4331-8658-3DD440FFA88F}" type="parTrans" cxnId="{4B550DB5-3374-4522-991C-52FC7D27D4A7}">
      <dgm:prSet/>
      <dgm:spPr/>
      <dgm:t>
        <a:bodyPr/>
        <a:lstStyle/>
        <a:p>
          <a:endParaRPr lang="en-US"/>
        </a:p>
      </dgm:t>
    </dgm:pt>
    <dgm:pt modelId="{8186E5E2-7526-4C91-ACAF-543B6A21238F}" type="sibTrans" cxnId="{4B550DB5-3374-4522-991C-52FC7D27D4A7}">
      <dgm:prSet/>
      <dgm:spPr/>
      <dgm:t>
        <a:bodyPr/>
        <a:lstStyle/>
        <a:p>
          <a:endParaRPr lang="en-US"/>
        </a:p>
      </dgm:t>
    </dgm:pt>
    <dgm:pt modelId="{002941C2-BB1D-48CE-8EF7-1F052C4D6AEF}" type="pres">
      <dgm:prSet presAssocID="{D7D32323-E70B-40A5-A7E1-36EEFA2C2439}" presName="root" presStyleCnt="0">
        <dgm:presLayoutVars>
          <dgm:dir/>
          <dgm:resizeHandles val="exact"/>
        </dgm:presLayoutVars>
      </dgm:prSet>
      <dgm:spPr/>
    </dgm:pt>
    <dgm:pt modelId="{31BE7E73-27C5-4C2E-BF61-0882588E9706}" type="pres">
      <dgm:prSet presAssocID="{52C33524-5540-4AEB-80BE-7CEA1C00E4EF}" presName="compNode" presStyleCnt="0"/>
      <dgm:spPr/>
    </dgm:pt>
    <dgm:pt modelId="{BF4D67AC-A321-4460-AA31-E3703B2028DB}" type="pres">
      <dgm:prSet presAssocID="{52C33524-5540-4AEB-80BE-7CEA1C00E4EF}" presName="bgRect" presStyleLbl="bgShp" presStyleIdx="0" presStyleCnt="3"/>
      <dgm:spPr/>
    </dgm:pt>
    <dgm:pt modelId="{48DEAC39-DC53-4896-865D-0D2E8C63C7BE}" type="pres">
      <dgm:prSet presAssocID="{52C33524-5540-4AEB-80BE-7CEA1C00E4E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5EB72D4A-7727-47AF-A537-A0AA06049B06}" type="pres">
      <dgm:prSet presAssocID="{52C33524-5540-4AEB-80BE-7CEA1C00E4EF}" presName="spaceRect" presStyleCnt="0"/>
      <dgm:spPr/>
    </dgm:pt>
    <dgm:pt modelId="{9F06408B-85B3-4926-B33F-7715A90161E8}" type="pres">
      <dgm:prSet presAssocID="{52C33524-5540-4AEB-80BE-7CEA1C00E4EF}" presName="parTx" presStyleLbl="revTx" presStyleIdx="0" presStyleCnt="3">
        <dgm:presLayoutVars>
          <dgm:chMax val="0"/>
          <dgm:chPref val="0"/>
        </dgm:presLayoutVars>
      </dgm:prSet>
      <dgm:spPr/>
    </dgm:pt>
    <dgm:pt modelId="{E98C9566-F13F-453D-BD1E-E1360B81E854}" type="pres">
      <dgm:prSet presAssocID="{07524BA6-CC0D-4344-B7B3-72B3BAE15E66}" presName="sibTrans" presStyleCnt="0"/>
      <dgm:spPr/>
    </dgm:pt>
    <dgm:pt modelId="{F281307F-8BBE-44A0-BA86-06C770DD84A1}" type="pres">
      <dgm:prSet presAssocID="{EF740C97-DB93-45B1-85B9-9FFC86B3579A}" presName="compNode" presStyleCnt="0"/>
      <dgm:spPr/>
    </dgm:pt>
    <dgm:pt modelId="{CD45CF6E-1439-4FC6-9E5C-7F9080897F70}" type="pres">
      <dgm:prSet presAssocID="{EF740C97-DB93-45B1-85B9-9FFC86B3579A}" presName="bgRect" presStyleLbl="bgShp" presStyleIdx="1" presStyleCnt="3"/>
      <dgm:spPr/>
    </dgm:pt>
    <dgm:pt modelId="{D2DBE662-00A0-4BB2-B345-C6C09C57EE52}" type="pres">
      <dgm:prSet presAssocID="{EF740C97-DB93-45B1-85B9-9FFC86B3579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r"/>
        </a:ext>
      </dgm:extLst>
    </dgm:pt>
    <dgm:pt modelId="{0D69CBFF-0E3A-452D-A69D-190B13BF5CCB}" type="pres">
      <dgm:prSet presAssocID="{EF740C97-DB93-45B1-85B9-9FFC86B3579A}" presName="spaceRect" presStyleCnt="0"/>
      <dgm:spPr/>
    </dgm:pt>
    <dgm:pt modelId="{F8E5789F-032F-4B6F-8D09-CAF54FBDCA46}" type="pres">
      <dgm:prSet presAssocID="{EF740C97-DB93-45B1-85B9-9FFC86B3579A}" presName="parTx" presStyleLbl="revTx" presStyleIdx="1" presStyleCnt="3">
        <dgm:presLayoutVars>
          <dgm:chMax val="0"/>
          <dgm:chPref val="0"/>
        </dgm:presLayoutVars>
      </dgm:prSet>
      <dgm:spPr/>
    </dgm:pt>
    <dgm:pt modelId="{1BD0C1E6-F95C-4CD9-8D64-D6056D71F6F0}" type="pres">
      <dgm:prSet presAssocID="{0B8E2367-F6FB-4B56-BFE8-78A6387D40AD}" presName="sibTrans" presStyleCnt="0"/>
      <dgm:spPr/>
    </dgm:pt>
    <dgm:pt modelId="{673C515A-E876-460E-9118-33A967837A96}" type="pres">
      <dgm:prSet presAssocID="{11532A7E-4067-4193-8492-F06AB0C2503E}" presName="compNode" presStyleCnt="0"/>
      <dgm:spPr/>
    </dgm:pt>
    <dgm:pt modelId="{BD8A577B-14DC-41FF-84A8-7C977C04193D}" type="pres">
      <dgm:prSet presAssocID="{11532A7E-4067-4193-8492-F06AB0C2503E}" presName="bgRect" presStyleLbl="bgShp" presStyleIdx="2" presStyleCnt="3"/>
      <dgm:spPr/>
    </dgm:pt>
    <dgm:pt modelId="{586E71AC-93DB-44F0-B423-59D040391EDB}" type="pres">
      <dgm:prSet presAssocID="{11532A7E-4067-4193-8492-F06AB0C2503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73B888FC-2001-4698-A722-682F4876CFFF}" type="pres">
      <dgm:prSet presAssocID="{11532A7E-4067-4193-8492-F06AB0C2503E}" presName="spaceRect" presStyleCnt="0"/>
      <dgm:spPr/>
    </dgm:pt>
    <dgm:pt modelId="{0D905B77-0F84-4E85-A064-27BF6BF57277}" type="pres">
      <dgm:prSet presAssocID="{11532A7E-4067-4193-8492-F06AB0C2503E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05034D2C-F5FF-4F13-BBB4-1121641F353E}" type="presOf" srcId="{52C33524-5540-4AEB-80BE-7CEA1C00E4EF}" destId="{9F06408B-85B3-4926-B33F-7715A90161E8}" srcOrd="0" destOrd="0" presId="urn:microsoft.com/office/officeart/2018/2/layout/IconVerticalSolidList"/>
    <dgm:cxn modelId="{44466B7B-3870-43D6-8FFA-036E8E25E1E0}" type="presOf" srcId="{11532A7E-4067-4193-8492-F06AB0C2503E}" destId="{0D905B77-0F84-4E85-A064-27BF6BF57277}" srcOrd="0" destOrd="0" presId="urn:microsoft.com/office/officeart/2018/2/layout/IconVerticalSolidList"/>
    <dgm:cxn modelId="{87884C7D-0271-47D4-A610-793DF4658D3E}" type="presOf" srcId="{EF740C97-DB93-45B1-85B9-9FFC86B3579A}" destId="{F8E5789F-032F-4B6F-8D09-CAF54FBDCA46}" srcOrd="0" destOrd="0" presId="urn:microsoft.com/office/officeart/2018/2/layout/IconVerticalSolidList"/>
    <dgm:cxn modelId="{415DDA7E-6929-447A-AE0C-DD4972A49367}" type="presOf" srcId="{D7D32323-E70B-40A5-A7E1-36EEFA2C2439}" destId="{002941C2-BB1D-48CE-8EF7-1F052C4D6AEF}" srcOrd="0" destOrd="0" presId="urn:microsoft.com/office/officeart/2018/2/layout/IconVerticalSolidList"/>
    <dgm:cxn modelId="{D27E4EA0-7AB6-4E06-AFF6-3C0476179492}" srcId="{D7D32323-E70B-40A5-A7E1-36EEFA2C2439}" destId="{52C33524-5540-4AEB-80BE-7CEA1C00E4EF}" srcOrd="0" destOrd="0" parTransId="{AC665393-5A3B-4160-BAB3-9B22A5E0A21E}" sibTransId="{07524BA6-CC0D-4344-B7B3-72B3BAE15E66}"/>
    <dgm:cxn modelId="{4B550DB5-3374-4522-991C-52FC7D27D4A7}" srcId="{D7D32323-E70B-40A5-A7E1-36EEFA2C2439}" destId="{11532A7E-4067-4193-8492-F06AB0C2503E}" srcOrd="2" destOrd="0" parTransId="{1EC7B5C3-AE04-4331-8658-3DD440FFA88F}" sibTransId="{8186E5E2-7526-4C91-ACAF-543B6A21238F}"/>
    <dgm:cxn modelId="{8A17F2BA-E8AA-4DAF-B9F0-970AA0C8A335}" srcId="{D7D32323-E70B-40A5-A7E1-36EEFA2C2439}" destId="{EF740C97-DB93-45B1-85B9-9FFC86B3579A}" srcOrd="1" destOrd="0" parTransId="{429B803F-4E12-4A56-B9CC-DCB1E726667E}" sibTransId="{0B8E2367-F6FB-4B56-BFE8-78A6387D40AD}"/>
    <dgm:cxn modelId="{8EF1BBBD-9BA3-40AF-B911-9667C4701CE6}" type="presParOf" srcId="{002941C2-BB1D-48CE-8EF7-1F052C4D6AEF}" destId="{31BE7E73-27C5-4C2E-BF61-0882588E9706}" srcOrd="0" destOrd="0" presId="urn:microsoft.com/office/officeart/2018/2/layout/IconVerticalSolidList"/>
    <dgm:cxn modelId="{2C03FC90-F407-4E3D-9D70-6B6697BECE68}" type="presParOf" srcId="{31BE7E73-27C5-4C2E-BF61-0882588E9706}" destId="{BF4D67AC-A321-4460-AA31-E3703B2028DB}" srcOrd="0" destOrd="0" presId="urn:microsoft.com/office/officeart/2018/2/layout/IconVerticalSolidList"/>
    <dgm:cxn modelId="{780EEA7C-CEC7-41CE-A232-67A8321003FD}" type="presParOf" srcId="{31BE7E73-27C5-4C2E-BF61-0882588E9706}" destId="{48DEAC39-DC53-4896-865D-0D2E8C63C7BE}" srcOrd="1" destOrd="0" presId="urn:microsoft.com/office/officeart/2018/2/layout/IconVerticalSolidList"/>
    <dgm:cxn modelId="{827BA014-8CEB-471B-B461-461E384CFEC6}" type="presParOf" srcId="{31BE7E73-27C5-4C2E-BF61-0882588E9706}" destId="{5EB72D4A-7727-47AF-A537-A0AA06049B06}" srcOrd="2" destOrd="0" presId="urn:microsoft.com/office/officeart/2018/2/layout/IconVerticalSolidList"/>
    <dgm:cxn modelId="{260DDCB0-B6D5-4244-9071-BCEE0AB30C5C}" type="presParOf" srcId="{31BE7E73-27C5-4C2E-BF61-0882588E9706}" destId="{9F06408B-85B3-4926-B33F-7715A90161E8}" srcOrd="3" destOrd="0" presId="urn:microsoft.com/office/officeart/2018/2/layout/IconVerticalSolidList"/>
    <dgm:cxn modelId="{BAFECD5F-3872-4740-94B4-8424116B7C0C}" type="presParOf" srcId="{002941C2-BB1D-48CE-8EF7-1F052C4D6AEF}" destId="{E98C9566-F13F-453D-BD1E-E1360B81E854}" srcOrd="1" destOrd="0" presId="urn:microsoft.com/office/officeart/2018/2/layout/IconVerticalSolidList"/>
    <dgm:cxn modelId="{476F0281-F0AE-4804-AEF9-F212BF5227B6}" type="presParOf" srcId="{002941C2-BB1D-48CE-8EF7-1F052C4D6AEF}" destId="{F281307F-8BBE-44A0-BA86-06C770DD84A1}" srcOrd="2" destOrd="0" presId="urn:microsoft.com/office/officeart/2018/2/layout/IconVerticalSolidList"/>
    <dgm:cxn modelId="{58AE2A55-EC7E-431A-B987-86C36934CB5A}" type="presParOf" srcId="{F281307F-8BBE-44A0-BA86-06C770DD84A1}" destId="{CD45CF6E-1439-4FC6-9E5C-7F9080897F70}" srcOrd="0" destOrd="0" presId="urn:microsoft.com/office/officeart/2018/2/layout/IconVerticalSolidList"/>
    <dgm:cxn modelId="{823D55B6-E7B7-4843-A21E-BC69C18BF8D5}" type="presParOf" srcId="{F281307F-8BBE-44A0-BA86-06C770DD84A1}" destId="{D2DBE662-00A0-4BB2-B345-C6C09C57EE52}" srcOrd="1" destOrd="0" presId="urn:microsoft.com/office/officeart/2018/2/layout/IconVerticalSolidList"/>
    <dgm:cxn modelId="{B51A99C3-EB8B-494C-8819-878251B5009D}" type="presParOf" srcId="{F281307F-8BBE-44A0-BA86-06C770DD84A1}" destId="{0D69CBFF-0E3A-452D-A69D-190B13BF5CCB}" srcOrd="2" destOrd="0" presId="urn:microsoft.com/office/officeart/2018/2/layout/IconVerticalSolidList"/>
    <dgm:cxn modelId="{AFCA14AA-0D58-436F-86B0-3F94E739176F}" type="presParOf" srcId="{F281307F-8BBE-44A0-BA86-06C770DD84A1}" destId="{F8E5789F-032F-4B6F-8D09-CAF54FBDCA46}" srcOrd="3" destOrd="0" presId="urn:microsoft.com/office/officeart/2018/2/layout/IconVerticalSolidList"/>
    <dgm:cxn modelId="{FCBA8A0D-5F13-422C-856C-19F01AE29C56}" type="presParOf" srcId="{002941C2-BB1D-48CE-8EF7-1F052C4D6AEF}" destId="{1BD0C1E6-F95C-4CD9-8D64-D6056D71F6F0}" srcOrd="3" destOrd="0" presId="urn:microsoft.com/office/officeart/2018/2/layout/IconVerticalSolidList"/>
    <dgm:cxn modelId="{63A2F95B-D33A-4CA1-9033-DA386976F588}" type="presParOf" srcId="{002941C2-BB1D-48CE-8EF7-1F052C4D6AEF}" destId="{673C515A-E876-460E-9118-33A967837A96}" srcOrd="4" destOrd="0" presId="urn:microsoft.com/office/officeart/2018/2/layout/IconVerticalSolidList"/>
    <dgm:cxn modelId="{30825EDF-603A-4163-AB49-512588F950C3}" type="presParOf" srcId="{673C515A-E876-460E-9118-33A967837A96}" destId="{BD8A577B-14DC-41FF-84A8-7C977C04193D}" srcOrd="0" destOrd="0" presId="urn:microsoft.com/office/officeart/2018/2/layout/IconVerticalSolidList"/>
    <dgm:cxn modelId="{A112C575-0944-4CDC-87F9-D02CC663DCA5}" type="presParOf" srcId="{673C515A-E876-460E-9118-33A967837A96}" destId="{586E71AC-93DB-44F0-B423-59D040391EDB}" srcOrd="1" destOrd="0" presId="urn:microsoft.com/office/officeart/2018/2/layout/IconVerticalSolidList"/>
    <dgm:cxn modelId="{CCF643AE-F60D-440B-AEDC-A516BC5E5EA4}" type="presParOf" srcId="{673C515A-E876-460E-9118-33A967837A96}" destId="{73B888FC-2001-4698-A722-682F4876CFFF}" srcOrd="2" destOrd="0" presId="urn:microsoft.com/office/officeart/2018/2/layout/IconVerticalSolidList"/>
    <dgm:cxn modelId="{B08C830E-E64F-487E-AD33-9EC51CF64BD9}" type="presParOf" srcId="{673C515A-E876-460E-9118-33A967837A96}" destId="{0D905B77-0F84-4E85-A064-27BF6BF5727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CF48DEC-4362-4868-BC6E-9E83AC787BC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C417E23-588E-46C5-9905-3EB75F436DE7}">
      <dgm:prSet/>
      <dgm:spPr/>
      <dgm:t>
        <a:bodyPr/>
        <a:lstStyle/>
        <a:p>
          <a:r>
            <a:rPr lang="en-US"/>
            <a:t>Issue Date</a:t>
          </a:r>
        </a:p>
      </dgm:t>
    </dgm:pt>
    <dgm:pt modelId="{9F881960-E80A-409A-9E04-533685EB6331}" type="parTrans" cxnId="{D79A9758-6881-4D04-A86E-B7FCE467CD7A}">
      <dgm:prSet/>
      <dgm:spPr/>
      <dgm:t>
        <a:bodyPr/>
        <a:lstStyle/>
        <a:p>
          <a:endParaRPr lang="en-US"/>
        </a:p>
      </dgm:t>
    </dgm:pt>
    <dgm:pt modelId="{51B04778-DADF-4A97-8336-E09F6E3A6178}" type="sibTrans" cxnId="{D79A9758-6881-4D04-A86E-B7FCE467CD7A}">
      <dgm:prSet/>
      <dgm:spPr/>
      <dgm:t>
        <a:bodyPr/>
        <a:lstStyle/>
        <a:p>
          <a:endParaRPr lang="en-US"/>
        </a:p>
      </dgm:t>
    </dgm:pt>
    <dgm:pt modelId="{BAF73E4D-00C3-4F89-B7BC-2B26ECCE51B1}">
      <dgm:prSet/>
      <dgm:spPr/>
      <dgm:t>
        <a:bodyPr/>
        <a:lstStyle/>
        <a:p>
          <a:r>
            <a:rPr lang="en-US"/>
            <a:t>Vehicle Expiration Date</a:t>
          </a:r>
        </a:p>
      </dgm:t>
    </dgm:pt>
    <dgm:pt modelId="{24D35042-6D2B-4185-A55B-A5E4E8B52B7A}" type="parTrans" cxnId="{17E20F09-80C4-4D2E-A55B-466C6EDB4E12}">
      <dgm:prSet/>
      <dgm:spPr/>
      <dgm:t>
        <a:bodyPr/>
        <a:lstStyle/>
        <a:p>
          <a:endParaRPr lang="en-US"/>
        </a:p>
      </dgm:t>
    </dgm:pt>
    <dgm:pt modelId="{B6C8792B-D5B4-4E60-94DA-FF175616F49C}" type="sibTrans" cxnId="{17E20F09-80C4-4D2E-A55B-466C6EDB4E12}">
      <dgm:prSet/>
      <dgm:spPr/>
      <dgm:t>
        <a:bodyPr/>
        <a:lstStyle/>
        <a:p>
          <a:endParaRPr lang="en-US"/>
        </a:p>
      </dgm:t>
    </dgm:pt>
    <dgm:pt modelId="{E5ADC737-A0B1-4AA2-A88C-78F715F0BC43}">
      <dgm:prSet/>
      <dgm:spPr/>
      <dgm:t>
        <a:bodyPr/>
        <a:lstStyle/>
        <a:p>
          <a:r>
            <a:rPr lang="en-US"/>
            <a:t>Violation Time</a:t>
          </a:r>
        </a:p>
      </dgm:t>
    </dgm:pt>
    <dgm:pt modelId="{D67DD568-FA8C-46D5-A3B0-2F4A17FD864A}" type="parTrans" cxnId="{C43C6803-7452-47DC-933C-4D0907281FD6}">
      <dgm:prSet/>
      <dgm:spPr/>
      <dgm:t>
        <a:bodyPr/>
        <a:lstStyle/>
        <a:p>
          <a:endParaRPr lang="en-US"/>
        </a:p>
      </dgm:t>
    </dgm:pt>
    <dgm:pt modelId="{E36667E7-687D-44AB-9C01-32748F3521C8}" type="sibTrans" cxnId="{C43C6803-7452-47DC-933C-4D0907281FD6}">
      <dgm:prSet/>
      <dgm:spPr/>
      <dgm:t>
        <a:bodyPr/>
        <a:lstStyle/>
        <a:p>
          <a:endParaRPr lang="en-US"/>
        </a:p>
      </dgm:t>
    </dgm:pt>
    <dgm:pt modelId="{04D72E2C-78DE-484A-A7DF-3FB2BC40539D}">
      <dgm:prSet/>
      <dgm:spPr/>
      <dgm:t>
        <a:bodyPr/>
        <a:lstStyle/>
        <a:p>
          <a:r>
            <a:rPr lang="en-US"/>
            <a:t>Vehicle Year</a:t>
          </a:r>
        </a:p>
      </dgm:t>
    </dgm:pt>
    <dgm:pt modelId="{26138ECA-F20B-48D9-8BA3-3A2D832B8ED3}" type="parTrans" cxnId="{D71281D4-6CDA-4924-8A1E-7D5213C02371}">
      <dgm:prSet/>
      <dgm:spPr/>
      <dgm:t>
        <a:bodyPr/>
        <a:lstStyle/>
        <a:p>
          <a:endParaRPr lang="en-US"/>
        </a:p>
      </dgm:t>
    </dgm:pt>
    <dgm:pt modelId="{0AB6CC6A-5B48-4153-8764-BC59AF741BA0}" type="sibTrans" cxnId="{D71281D4-6CDA-4924-8A1E-7D5213C02371}">
      <dgm:prSet/>
      <dgm:spPr/>
      <dgm:t>
        <a:bodyPr/>
        <a:lstStyle/>
        <a:p>
          <a:endParaRPr lang="en-US"/>
        </a:p>
      </dgm:t>
    </dgm:pt>
    <dgm:pt modelId="{55930D42-DB7C-4603-A323-1E057995DC4B}">
      <dgm:prSet/>
      <dgm:spPr/>
      <dgm:t>
        <a:bodyPr/>
        <a:lstStyle/>
        <a:p>
          <a:r>
            <a:rPr lang="en-US"/>
            <a:t>Parking Start Hours</a:t>
          </a:r>
        </a:p>
      </dgm:t>
    </dgm:pt>
    <dgm:pt modelId="{45325F2C-1FD4-4FF3-B8B2-9E70749312F3}" type="parTrans" cxnId="{1B805F06-8C61-48CE-8CBB-24EB3E7AF183}">
      <dgm:prSet/>
      <dgm:spPr/>
      <dgm:t>
        <a:bodyPr/>
        <a:lstStyle/>
        <a:p>
          <a:endParaRPr lang="en-US"/>
        </a:p>
      </dgm:t>
    </dgm:pt>
    <dgm:pt modelId="{33584610-D45F-406C-9D27-55A5855F0CBC}" type="sibTrans" cxnId="{1B805F06-8C61-48CE-8CBB-24EB3E7AF183}">
      <dgm:prSet/>
      <dgm:spPr/>
      <dgm:t>
        <a:bodyPr/>
        <a:lstStyle/>
        <a:p>
          <a:endParaRPr lang="en-US"/>
        </a:p>
      </dgm:t>
    </dgm:pt>
    <dgm:pt modelId="{C9CF0EF9-9AAE-4D79-A999-C8471371F2DA}">
      <dgm:prSet/>
      <dgm:spPr/>
      <dgm:t>
        <a:bodyPr/>
        <a:lstStyle/>
        <a:p>
          <a:r>
            <a:rPr lang="en-US"/>
            <a:t>Parking End Hours</a:t>
          </a:r>
        </a:p>
      </dgm:t>
    </dgm:pt>
    <dgm:pt modelId="{8414CA8A-3312-440F-803B-FB7BA00D21F0}" type="parTrans" cxnId="{8D1DE83F-E545-46FF-9601-FC3246CF4F0C}">
      <dgm:prSet/>
      <dgm:spPr/>
      <dgm:t>
        <a:bodyPr/>
        <a:lstStyle/>
        <a:p>
          <a:endParaRPr lang="en-US"/>
        </a:p>
      </dgm:t>
    </dgm:pt>
    <dgm:pt modelId="{339FD834-7B70-4575-9A26-6265B0F64DBF}" type="sibTrans" cxnId="{8D1DE83F-E545-46FF-9601-FC3246CF4F0C}">
      <dgm:prSet/>
      <dgm:spPr/>
      <dgm:t>
        <a:bodyPr/>
        <a:lstStyle/>
        <a:p>
          <a:endParaRPr lang="en-US"/>
        </a:p>
      </dgm:t>
    </dgm:pt>
    <dgm:pt modelId="{903556D7-F912-4100-97E4-F5E2DC68C8B0}">
      <dgm:prSet/>
      <dgm:spPr/>
      <dgm:t>
        <a:bodyPr/>
        <a:lstStyle/>
        <a:p>
          <a:r>
            <a:rPr lang="en-US"/>
            <a:t>Plate ID</a:t>
          </a:r>
        </a:p>
      </dgm:t>
    </dgm:pt>
    <dgm:pt modelId="{AA087D56-35A9-4B85-97E8-59A5C8927E85}" type="parTrans" cxnId="{F825DC31-0CC1-4DAA-A445-827ED5D0FA43}">
      <dgm:prSet/>
      <dgm:spPr/>
      <dgm:t>
        <a:bodyPr/>
        <a:lstStyle/>
        <a:p>
          <a:endParaRPr lang="en-US"/>
        </a:p>
      </dgm:t>
    </dgm:pt>
    <dgm:pt modelId="{BA9AF772-F079-4EB3-97B2-852332CA11CB}" type="sibTrans" cxnId="{F825DC31-0CC1-4DAA-A445-827ED5D0FA43}">
      <dgm:prSet/>
      <dgm:spPr/>
      <dgm:t>
        <a:bodyPr/>
        <a:lstStyle/>
        <a:p>
          <a:endParaRPr lang="en-US"/>
        </a:p>
      </dgm:t>
    </dgm:pt>
    <dgm:pt modelId="{B4931498-ACDA-425B-9D52-7C6C30593B50}" type="pres">
      <dgm:prSet presAssocID="{ACF48DEC-4362-4868-BC6E-9E83AC787BC3}" presName="linear" presStyleCnt="0">
        <dgm:presLayoutVars>
          <dgm:animLvl val="lvl"/>
          <dgm:resizeHandles val="exact"/>
        </dgm:presLayoutVars>
      </dgm:prSet>
      <dgm:spPr/>
    </dgm:pt>
    <dgm:pt modelId="{F29DD2DC-6234-4B0A-A6E1-B1307824B259}" type="pres">
      <dgm:prSet presAssocID="{EC417E23-588E-46C5-9905-3EB75F436DE7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6A68A537-5368-47F5-9A9B-D1CBF5CC1213}" type="pres">
      <dgm:prSet presAssocID="{51B04778-DADF-4A97-8336-E09F6E3A6178}" presName="spacer" presStyleCnt="0"/>
      <dgm:spPr/>
    </dgm:pt>
    <dgm:pt modelId="{C0B6964A-B415-4DC5-B6BB-F5150F2BBEA1}" type="pres">
      <dgm:prSet presAssocID="{BAF73E4D-00C3-4F89-B7BC-2B26ECCE51B1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8657E1B9-12F8-4145-B584-64C2472D8949}" type="pres">
      <dgm:prSet presAssocID="{B6C8792B-D5B4-4E60-94DA-FF175616F49C}" presName="spacer" presStyleCnt="0"/>
      <dgm:spPr/>
    </dgm:pt>
    <dgm:pt modelId="{3FC48699-75A4-42B8-AF2D-A80A9DC0993E}" type="pres">
      <dgm:prSet presAssocID="{E5ADC737-A0B1-4AA2-A88C-78F715F0BC43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671C47DA-FE99-40B8-9378-158A060395C7}" type="pres">
      <dgm:prSet presAssocID="{E36667E7-687D-44AB-9C01-32748F3521C8}" presName="spacer" presStyleCnt="0"/>
      <dgm:spPr/>
    </dgm:pt>
    <dgm:pt modelId="{3DF18F9E-82F8-4A6F-B22F-895483AE39E0}" type="pres">
      <dgm:prSet presAssocID="{04D72E2C-78DE-484A-A7DF-3FB2BC40539D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BFDE49E4-4204-4C81-94AD-64ECF5F13290}" type="pres">
      <dgm:prSet presAssocID="{0AB6CC6A-5B48-4153-8764-BC59AF741BA0}" presName="spacer" presStyleCnt="0"/>
      <dgm:spPr/>
    </dgm:pt>
    <dgm:pt modelId="{F57EE6A6-75F4-47FB-8E7D-ACF6275B1726}" type="pres">
      <dgm:prSet presAssocID="{55930D42-DB7C-4603-A323-1E057995DC4B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BBFFDD3E-D804-4515-B739-F677C5AA7832}" type="pres">
      <dgm:prSet presAssocID="{33584610-D45F-406C-9D27-55A5855F0CBC}" presName="spacer" presStyleCnt="0"/>
      <dgm:spPr/>
    </dgm:pt>
    <dgm:pt modelId="{071CB93C-EB7B-4FF6-8AE2-D3FAF5CCDCE8}" type="pres">
      <dgm:prSet presAssocID="{C9CF0EF9-9AAE-4D79-A999-C8471371F2DA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FC2BA571-600F-435C-9D77-968CCCF1383D}" type="pres">
      <dgm:prSet presAssocID="{339FD834-7B70-4575-9A26-6265B0F64DBF}" presName="spacer" presStyleCnt="0"/>
      <dgm:spPr/>
    </dgm:pt>
    <dgm:pt modelId="{9CABBF03-38FA-4312-AD74-255C9582587A}" type="pres">
      <dgm:prSet presAssocID="{903556D7-F912-4100-97E4-F5E2DC68C8B0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9A98E700-81BE-4975-8EA6-5424B1D597AB}" type="presOf" srcId="{903556D7-F912-4100-97E4-F5E2DC68C8B0}" destId="{9CABBF03-38FA-4312-AD74-255C9582587A}" srcOrd="0" destOrd="0" presId="urn:microsoft.com/office/officeart/2005/8/layout/vList2"/>
    <dgm:cxn modelId="{C43C6803-7452-47DC-933C-4D0907281FD6}" srcId="{ACF48DEC-4362-4868-BC6E-9E83AC787BC3}" destId="{E5ADC737-A0B1-4AA2-A88C-78F715F0BC43}" srcOrd="2" destOrd="0" parTransId="{D67DD568-FA8C-46D5-A3B0-2F4A17FD864A}" sibTransId="{E36667E7-687D-44AB-9C01-32748F3521C8}"/>
    <dgm:cxn modelId="{1B805F06-8C61-48CE-8CBB-24EB3E7AF183}" srcId="{ACF48DEC-4362-4868-BC6E-9E83AC787BC3}" destId="{55930D42-DB7C-4603-A323-1E057995DC4B}" srcOrd="4" destOrd="0" parTransId="{45325F2C-1FD4-4FF3-B8B2-9E70749312F3}" sibTransId="{33584610-D45F-406C-9D27-55A5855F0CBC}"/>
    <dgm:cxn modelId="{17E20F09-80C4-4D2E-A55B-466C6EDB4E12}" srcId="{ACF48DEC-4362-4868-BC6E-9E83AC787BC3}" destId="{BAF73E4D-00C3-4F89-B7BC-2B26ECCE51B1}" srcOrd="1" destOrd="0" parTransId="{24D35042-6D2B-4185-A55B-A5E4E8B52B7A}" sibTransId="{B6C8792B-D5B4-4E60-94DA-FF175616F49C}"/>
    <dgm:cxn modelId="{F825DC31-0CC1-4DAA-A445-827ED5D0FA43}" srcId="{ACF48DEC-4362-4868-BC6E-9E83AC787BC3}" destId="{903556D7-F912-4100-97E4-F5E2DC68C8B0}" srcOrd="6" destOrd="0" parTransId="{AA087D56-35A9-4B85-97E8-59A5C8927E85}" sibTransId="{BA9AF772-F079-4EB3-97B2-852332CA11CB}"/>
    <dgm:cxn modelId="{8D1DE83F-E545-46FF-9601-FC3246CF4F0C}" srcId="{ACF48DEC-4362-4868-BC6E-9E83AC787BC3}" destId="{C9CF0EF9-9AAE-4D79-A999-C8471371F2DA}" srcOrd="5" destOrd="0" parTransId="{8414CA8A-3312-440F-803B-FB7BA00D21F0}" sibTransId="{339FD834-7B70-4575-9A26-6265B0F64DBF}"/>
    <dgm:cxn modelId="{35B9C853-FBD1-41AA-A1E4-862DB889E211}" type="presOf" srcId="{04D72E2C-78DE-484A-A7DF-3FB2BC40539D}" destId="{3DF18F9E-82F8-4A6F-B22F-895483AE39E0}" srcOrd="0" destOrd="0" presId="urn:microsoft.com/office/officeart/2005/8/layout/vList2"/>
    <dgm:cxn modelId="{D79A9758-6881-4D04-A86E-B7FCE467CD7A}" srcId="{ACF48DEC-4362-4868-BC6E-9E83AC787BC3}" destId="{EC417E23-588E-46C5-9905-3EB75F436DE7}" srcOrd="0" destOrd="0" parTransId="{9F881960-E80A-409A-9E04-533685EB6331}" sibTransId="{51B04778-DADF-4A97-8336-E09F6E3A6178}"/>
    <dgm:cxn modelId="{DD22D584-C98D-4AB4-B94E-D0C774BDD5D2}" type="presOf" srcId="{C9CF0EF9-9AAE-4D79-A999-C8471371F2DA}" destId="{071CB93C-EB7B-4FF6-8AE2-D3FAF5CCDCE8}" srcOrd="0" destOrd="0" presId="urn:microsoft.com/office/officeart/2005/8/layout/vList2"/>
    <dgm:cxn modelId="{02B579BB-575F-43D2-9D39-733E1A43B653}" type="presOf" srcId="{55930D42-DB7C-4603-A323-1E057995DC4B}" destId="{F57EE6A6-75F4-47FB-8E7D-ACF6275B1726}" srcOrd="0" destOrd="0" presId="urn:microsoft.com/office/officeart/2005/8/layout/vList2"/>
    <dgm:cxn modelId="{C60570C8-575C-4071-B6F5-066C229D4061}" type="presOf" srcId="{EC417E23-588E-46C5-9905-3EB75F436DE7}" destId="{F29DD2DC-6234-4B0A-A6E1-B1307824B259}" srcOrd="0" destOrd="0" presId="urn:microsoft.com/office/officeart/2005/8/layout/vList2"/>
    <dgm:cxn modelId="{5FEED3C9-1F9C-4F92-83D9-E2C80526ADDE}" type="presOf" srcId="{BAF73E4D-00C3-4F89-B7BC-2B26ECCE51B1}" destId="{C0B6964A-B415-4DC5-B6BB-F5150F2BBEA1}" srcOrd="0" destOrd="0" presId="urn:microsoft.com/office/officeart/2005/8/layout/vList2"/>
    <dgm:cxn modelId="{D71281D4-6CDA-4924-8A1E-7D5213C02371}" srcId="{ACF48DEC-4362-4868-BC6E-9E83AC787BC3}" destId="{04D72E2C-78DE-484A-A7DF-3FB2BC40539D}" srcOrd="3" destOrd="0" parTransId="{26138ECA-F20B-48D9-8BA3-3A2D832B8ED3}" sibTransId="{0AB6CC6A-5B48-4153-8764-BC59AF741BA0}"/>
    <dgm:cxn modelId="{AEBEFADA-8FE4-44BC-9C1B-6A0BD0531989}" type="presOf" srcId="{E5ADC737-A0B1-4AA2-A88C-78F715F0BC43}" destId="{3FC48699-75A4-42B8-AF2D-A80A9DC0993E}" srcOrd="0" destOrd="0" presId="urn:microsoft.com/office/officeart/2005/8/layout/vList2"/>
    <dgm:cxn modelId="{FEB865E8-A8CF-4B81-8B84-FE3427913DC8}" type="presOf" srcId="{ACF48DEC-4362-4868-BC6E-9E83AC787BC3}" destId="{B4931498-ACDA-425B-9D52-7C6C30593B50}" srcOrd="0" destOrd="0" presId="urn:microsoft.com/office/officeart/2005/8/layout/vList2"/>
    <dgm:cxn modelId="{3C32FB64-02DF-47FB-AB88-5F9F57D32D63}" type="presParOf" srcId="{B4931498-ACDA-425B-9D52-7C6C30593B50}" destId="{F29DD2DC-6234-4B0A-A6E1-B1307824B259}" srcOrd="0" destOrd="0" presId="urn:microsoft.com/office/officeart/2005/8/layout/vList2"/>
    <dgm:cxn modelId="{36165B8E-89C8-45D0-82F6-5EEC3801A279}" type="presParOf" srcId="{B4931498-ACDA-425B-9D52-7C6C30593B50}" destId="{6A68A537-5368-47F5-9A9B-D1CBF5CC1213}" srcOrd="1" destOrd="0" presId="urn:microsoft.com/office/officeart/2005/8/layout/vList2"/>
    <dgm:cxn modelId="{507EF7D8-0D88-40FB-8BFE-04BA00E39899}" type="presParOf" srcId="{B4931498-ACDA-425B-9D52-7C6C30593B50}" destId="{C0B6964A-B415-4DC5-B6BB-F5150F2BBEA1}" srcOrd="2" destOrd="0" presId="urn:microsoft.com/office/officeart/2005/8/layout/vList2"/>
    <dgm:cxn modelId="{AB3080EC-DE32-4EC4-A20A-5BDE0CE29B07}" type="presParOf" srcId="{B4931498-ACDA-425B-9D52-7C6C30593B50}" destId="{8657E1B9-12F8-4145-B584-64C2472D8949}" srcOrd="3" destOrd="0" presId="urn:microsoft.com/office/officeart/2005/8/layout/vList2"/>
    <dgm:cxn modelId="{FBA21DCF-5769-4BC5-BE70-E2DE0FFBB938}" type="presParOf" srcId="{B4931498-ACDA-425B-9D52-7C6C30593B50}" destId="{3FC48699-75A4-42B8-AF2D-A80A9DC0993E}" srcOrd="4" destOrd="0" presId="urn:microsoft.com/office/officeart/2005/8/layout/vList2"/>
    <dgm:cxn modelId="{EE28F512-7817-46D8-B3A3-C02EF65238E0}" type="presParOf" srcId="{B4931498-ACDA-425B-9D52-7C6C30593B50}" destId="{671C47DA-FE99-40B8-9378-158A060395C7}" srcOrd="5" destOrd="0" presId="urn:microsoft.com/office/officeart/2005/8/layout/vList2"/>
    <dgm:cxn modelId="{E4368A29-D7F3-401C-B428-B1197BB4C6A6}" type="presParOf" srcId="{B4931498-ACDA-425B-9D52-7C6C30593B50}" destId="{3DF18F9E-82F8-4A6F-B22F-895483AE39E0}" srcOrd="6" destOrd="0" presId="urn:microsoft.com/office/officeart/2005/8/layout/vList2"/>
    <dgm:cxn modelId="{1CE10E58-0EF0-42FD-A17A-BCCFBCE91AE7}" type="presParOf" srcId="{B4931498-ACDA-425B-9D52-7C6C30593B50}" destId="{BFDE49E4-4204-4C81-94AD-64ECF5F13290}" srcOrd="7" destOrd="0" presId="urn:microsoft.com/office/officeart/2005/8/layout/vList2"/>
    <dgm:cxn modelId="{7125E384-AAC3-477E-85EC-C0722342C369}" type="presParOf" srcId="{B4931498-ACDA-425B-9D52-7C6C30593B50}" destId="{F57EE6A6-75F4-47FB-8E7D-ACF6275B1726}" srcOrd="8" destOrd="0" presId="urn:microsoft.com/office/officeart/2005/8/layout/vList2"/>
    <dgm:cxn modelId="{C9DE1E6B-0182-436B-9926-E8061B4CC821}" type="presParOf" srcId="{B4931498-ACDA-425B-9D52-7C6C30593B50}" destId="{BBFFDD3E-D804-4515-B739-F677C5AA7832}" srcOrd="9" destOrd="0" presId="urn:microsoft.com/office/officeart/2005/8/layout/vList2"/>
    <dgm:cxn modelId="{5040AAA6-D8A4-4281-B813-CF36302A5DCE}" type="presParOf" srcId="{B4931498-ACDA-425B-9D52-7C6C30593B50}" destId="{071CB93C-EB7B-4FF6-8AE2-D3FAF5CCDCE8}" srcOrd="10" destOrd="0" presId="urn:microsoft.com/office/officeart/2005/8/layout/vList2"/>
    <dgm:cxn modelId="{8D6D9F59-C9B7-4549-8127-D6F045AFCD9F}" type="presParOf" srcId="{B4931498-ACDA-425B-9D52-7C6C30593B50}" destId="{FC2BA571-600F-435C-9D77-968CCCF1383D}" srcOrd="11" destOrd="0" presId="urn:microsoft.com/office/officeart/2005/8/layout/vList2"/>
    <dgm:cxn modelId="{76B39345-A853-49E0-AA13-4A31328A87B7}" type="presParOf" srcId="{B4931498-ACDA-425B-9D52-7C6C30593B50}" destId="{9CABBF03-38FA-4312-AD74-255C9582587A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CF48DEC-4362-4868-BC6E-9E83AC787BC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C417E23-588E-46C5-9905-3EB75F436DE7}">
      <dgm:prSet/>
      <dgm:spPr/>
      <dgm:t>
        <a:bodyPr/>
        <a:lstStyle/>
        <a:p>
          <a:pPr algn="l" rtl="0">
            <a:lnSpc>
              <a:spcPct val="90000"/>
            </a:lnSpc>
          </a:pPr>
          <a:r>
            <a:rPr lang="en-US">
              <a:latin typeface="Calibri"/>
              <a:cs typeface="Calibri"/>
            </a:rPr>
            <a:t>Summons Number</a:t>
          </a:r>
          <a:endParaRPr lang="en-US"/>
        </a:p>
      </dgm:t>
    </dgm:pt>
    <dgm:pt modelId="{9F881960-E80A-409A-9E04-533685EB6331}" type="parTrans" cxnId="{D79A9758-6881-4D04-A86E-B7FCE467CD7A}">
      <dgm:prSet/>
      <dgm:spPr/>
      <dgm:t>
        <a:bodyPr/>
        <a:lstStyle/>
        <a:p>
          <a:endParaRPr lang="en-US"/>
        </a:p>
      </dgm:t>
    </dgm:pt>
    <dgm:pt modelId="{51B04778-DADF-4A97-8336-E09F6E3A6178}" type="sibTrans" cxnId="{D79A9758-6881-4D04-A86E-B7FCE467CD7A}">
      <dgm:prSet/>
      <dgm:spPr/>
      <dgm:t>
        <a:bodyPr/>
        <a:lstStyle/>
        <a:p>
          <a:endParaRPr lang="en-US"/>
        </a:p>
      </dgm:t>
    </dgm:pt>
    <dgm:pt modelId="{BAF73E4D-00C3-4F89-B7BC-2B26ECCE51B1}">
      <dgm:prSet/>
      <dgm:spPr/>
      <dgm:t>
        <a:bodyPr/>
        <a:lstStyle/>
        <a:p>
          <a:pPr algn="l">
            <a:lnSpc>
              <a:spcPct val="90000"/>
            </a:lnSpc>
          </a:pPr>
          <a:r>
            <a:rPr lang="en-US">
              <a:latin typeface="Calibri"/>
              <a:cs typeface="Calibri"/>
            </a:rPr>
            <a:t>Plate Type</a:t>
          </a:r>
          <a:endParaRPr lang="en-US"/>
        </a:p>
      </dgm:t>
    </dgm:pt>
    <dgm:pt modelId="{24D35042-6D2B-4185-A55B-A5E4E8B52B7A}" type="parTrans" cxnId="{17E20F09-80C4-4D2E-A55B-466C6EDB4E12}">
      <dgm:prSet/>
      <dgm:spPr/>
      <dgm:t>
        <a:bodyPr/>
        <a:lstStyle/>
        <a:p>
          <a:endParaRPr lang="en-US"/>
        </a:p>
      </dgm:t>
    </dgm:pt>
    <dgm:pt modelId="{B6C8792B-D5B4-4E60-94DA-FF175616F49C}" type="sibTrans" cxnId="{17E20F09-80C4-4D2E-A55B-466C6EDB4E12}">
      <dgm:prSet/>
      <dgm:spPr/>
      <dgm:t>
        <a:bodyPr/>
        <a:lstStyle/>
        <a:p>
          <a:endParaRPr lang="en-US"/>
        </a:p>
      </dgm:t>
    </dgm:pt>
    <dgm:pt modelId="{E5ADC737-A0B1-4AA2-A88C-78F715F0BC43}">
      <dgm:prSet/>
      <dgm:spPr/>
      <dgm:t>
        <a:bodyPr/>
        <a:lstStyle/>
        <a:p>
          <a:pPr algn="l">
            <a:lnSpc>
              <a:spcPct val="90000"/>
            </a:lnSpc>
          </a:pPr>
          <a:r>
            <a:rPr lang="en-US">
              <a:latin typeface="Calibri"/>
              <a:cs typeface="Calibri"/>
            </a:rPr>
            <a:t>Violation Code</a:t>
          </a:r>
          <a:endParaRPr lang="en-US"/>
        </a:p>
      </dgm:t>
    </dgm:pt>
    <dgm:pt modelId="{D67DD568-FA8C-46D5-A3B0-2F4A17FD864A}" type="parTrans" cxnId="{C43C6803-7452-47DC-933C-4D0907281FD6}">
      <dgm:prSet/>
      <dgm:spPr/>
      <dgm:t>
        <a:bodyPr/>
        <a:lstStyle/>
        <a:p>
          <a:endParaRPr lang="en-US"/>
        </a:p>
      </dgm:t>
    </dgm:pt>
    <dgm:pt modelId="{E36667E7-687D-44AB-9C01-32748F3521C8}" type="sibTrans" cxnId="{C43C6803-7452-47DC-933C-4D0907281FD6}">
      <dgm:prSet/>
      <dgm:spPr/>
      <dgm:t>
        <a:bodyPr/>
        <a:lstStyle/>
        <a:p>
          <a:endParaRPr lang="en-US"/>
        </a:p>
      </dgm:t>
    </dgm:pt>
    <dgm:pt modelId="{04D72E2C-78DE-484A-A7DF-3FB2BC40539D}">
      <dgm:prSet/>
      <dgm:spPr/>
      <dgm:t>
        <a:bodyPr/>
        <a:lstStyle/>
        <a:p>
          <a:pPr algn="l">
            <a:lnSpc>
              <a:spcPct val="90000"/>
            </a:lnSpc>
          </a:pPr>
          <a:r>
            <a:rPr lang="en-US">
              <a:latin typeface="Calibri"/>
              <a:cs typeface="Calibri"/>
            </a:rPr>
            <a:t>Vehicle Make</a:t>
          </a:r>
          <a:endParaRPr lang="en-US"/>
        </a:p>
      </dgm:t>
    </dgm:pt>
    <dgm:pt modelId="{26138ECA-F20B-48D9-8BA3-3A2D832B8ED3}" type="parTrans" cxnId="{D71281D4-6CDA-4924-8A1E-7D5213C02371}">
      <dgm:prSet/>
      <dgm:spPr/>
      <dgm:t>
        <a:bodyPr/>
        <a:lstStyle/>
        <a:p>
          <a:endParaRPr lang="en-US"/>
        </a:p>
      </dgm:t>
    </dgm:pt>
    <dgm:pt modelId="{0AB6CC6A-5B48-4153-8764-BC59AF741BA0}" type="sibTrans" cxnId="{D71281D4-6CDA-4924-8A1E-7D5213C02371}">
      <dgm:prSet/>
      <dgm:spPr/>
      <dgm:t>
        <a:bodyPr/>
        <a:lstStyle/>
        <a:p>
          <a:endParaRPr lang="en-US"/>
        </a:p>
      </dgm:t>
    </dgm:pt>
    <dgm:pt modelId="{55930D42-DB7C-4603-A323-1E057995DC4B}">
      <dgm:prSet/>
      <dgm:spPr/>
      <dgm:t>
        <a:bodyPr/>
        <a:lstStyle/>
        <a:p>
          <a:pPr algn="l">
            <a:lnSpc>
              <a:spcPct val="90000"/>
            </a:lnSpc>
          </a:pPr>
          <a:r>
            <a:rPr lang="en-US">
              <a:latin typeface="Calibri"/>
              <a:cs typeface="Calibri"/>
            </a:rPr>
            <a:t>Violation County</a:t>
          </a:r>
          <a:endParaRPr lang="en-US"/>
        </a:p>
      </dgm:t>
    </dgm:pt>
    <dgm:pt modelId="{45325F2C-1FD4-4FF3-B8B2-9E70749312F3}" type="parTrans" cxnId="{1B805F06-8C61-48CE-8CBB-24EB3E7AF183}">
      <dgm:prSet/>
      <dgm:spPr/>
      <dgm:t>
        <a:bodyPr/>
        <a:lstStyle/>
        <a:p>
          <a:endParaRPr lang="en-US"/>
        </a:p>
      </dgm:t>
    </dgm:pt>
    <dgm:pt modelId="{33584610-D45F-406C-9D27-55A5855F0CBC}" type="sibTrans" cxnId="{1B805F06-8C61-48CE-8CBB-24EB3E7AF183}">
      <dgm:prSet/>
      <dgm:spPr/>
      <dgm:t>
        <a:bodyPr/>
        <a:lstStyle/>
        <a:p>
          <a:endParaRPr lang="en-US"/>
        </a:p>
      </dgm:t>
    </dgm:pt>
    <dgm:pt modelId="{C9CF0EF9-9AAE-4D79-A999-C8471371F2DA}">
      <dgm:prSet/>
      <dgm:spPr/>
      <dgm:t>
        <a:bodyPr/>
        <a:lstStyle/>
        <a:p>
          <a:pPr algn="l">
            <a:lnSpc>
              <a:spcPct val="90000"/>
            </a:lnSpc>
          </a:pPr>
          <a:r>
            <a:rPr lang="en-US">
              <a:latin typeface="Calibri"/>
              <a:cs typeface="Calibri"/>
            </a:rPr>
            <a:t>Intersecting Street</a:t>
          </a:r>
          <a:endParaRPr lang="en-US"/>
        </a:p>
      </dgm:t>
    </dgm:pt>
    <dgm:pt modelId="{8414CA8A-3312-440F-803B-FB7BA00D21F0}" type="parTrans" cxnId="{8D1DE83F-E545-46FF-9601-FC3246CF4F0C}">
      <dgm:prSet/>
      <dgm:spPr/>
      <dgm:t>
        <a:bodyPr/>
        <a:lstStyle/>
        <a:p>
          <a:endParaRPr lang="en-US"/>
        </a:p>
      </dgm:t>
    </dgm:pt>
    <dgm:pt modelId="{339FD834-7B70-4575-9A26-6265B0F64DBF}" type="sibTrans" cxnId="{8D1DE83F-E545-46FF-9601-FC3246CF4F0C}">
      <dgm:prSet/>
      <dgm:spPr/>
      <dgm:t>
        <a:bodyPr/>
        <a:lstStyle/>
        <a:p>
          <a:endParaRPr lang="en-US"/>
        </a:p>
      </dgm:t>
    </dgm:pt>
    <dgm:pt modelId="{903556D7-F912-4100-97E4-F5E2DC68C8B0}">
      <dgm:prSet/>
      <dgm:spPr/>
      <dgm:t>
        <a:bodyPr/>
        <a:lstStyle/>
        <a:p>
          <a:pPr algn="l">
            <a:lnSpc>
              <a:spcPct val="90000"/>
            </a:lnSpc>
          </a:pPr>
          <a:r>
            <a:rPr lang="en-US">
              <a:latin typeface="Calibri"/>
              <a:cs typeface="Calibri"/>
            </a:rPr>
            <a:t>Vehicle Color</a:t>
          </a:r>
          <a:endParaRPr lang="en-US"/>
        </a:p>
      </dgm:t>
    </dgm:pt>
    <dgm:pt modelId="{AA087D56-35A9-4B85-97E8-59A5C8927E85}" type="parTrans" cxnId="{F825DC31-0CC1-4DAA-A445-827ED5D0FA43}">
      <dgm:prSet/>
      <dgm:spPr/>
      <dgm:t>
        <a:bodyPr/>
        <a:lstStyle/>
        <a:p>
          <a:endParaRPr lang="en-US"/>
        </a:p>
      </dgm:t>
    </dgm:pt>
    <dgm:pt modelId="{BA9AF772-F079-4EB3-97B2-852332CA11CB}" type="sibTrans" cxnId="{F825DC31-0CC1-4DAA-A445-827ED5D0FA43}">
      <dgm:prSet/>
      <dgm:spPr/>
      <dgm:t>
        <a:bodyPr/>
        <a:lstStyle/>
        <a:p>
          <a:endParaRPr lang="en-US"/>
        </a:p>
      </dgm:t>
    </dgm:pt>
    <dgm:pt modelId="{A273C390-5743-4A20-8E81-509FC6488745}">
      <dgm:prSet phldr="0"/>
      <dgm:spPr/>
      <dgm:t>
        <a:bodyPr/>
        <a:lstStyle/>
        <a:p>
          <a:pPr algn="l">
            <a:lnSpc>
              <a:spcPct val="90000"/>
            </a:lnSpc>
          </a:pPr>
          <a:r>
            <a:rPr lang="en-US">
              <a:latin typeface="Calibri"/>
              <a:cs typeface="Calibri"/>
            </a:rPr>
            <a:t>Vehicle Body Type</a:t>
          </a:r>
          <a:endParaRPr lang="en-US"/>
        </a:p>
      </dgm:t>
    </dgm:pt>
    <dgm:pt modelId="{097550E0-7004-49AF-BD77-A0906A6A1BD3}" type="parTrans" cxnId="{826426AF-6CC2-4A64-A1C6-461FF29B59E8}">
      <dgm:prSet/>
      <dgm:spPr/>
    </dgm:pt>
    <dgm:pt modelId="{C9A2E6C7-7A26-49DB-91F3-18A54CF930AD}" type="sibTrans" cxnId="{826426AF-6CC2-4A64-A1C6-461FF29B59E8}">
      <dgm:prSet/>
      <dgm:spPr/>
    </dgm:pt>
    <dgm:pt modelId="{6996035B-BF42-49C6-800F-BF072D7711BF}">
      <dgm:prSet phldr="0"/>
      <dgm:spPr/>
      <dgm:t>
        <a:bodyPr/>
        <a:lstStyle/>
        <a:p>
          <a:pPr algn="l">
            <a:lnSpc>
              <a:spcPct val="90000"/>
            </a:lnSpc>
          </a:pPr>
          <a:r>
            <a:rPr lang="en-US">
              <a:latin typeface="Calibri"/>
              <a:cs typeface="Calibri"/>
            </a:rPr>
            <a:t>Violation location</a:t>
          </a:r>
          <a:endParaRPr lang="en-US"/>
        </a:p>
      </dgm:t>
    </dgm:pt>
    <dgm:pt modelId="{8EE3CBAF-C069-42B4-BF76-FBBC8AD19465}" type="parTrans" cxnId="{466C75E2-8261-4869-92C7-604038706FD8}">
      <dgm:prSet/>
      <dgm:spPr/>
    </dgm:pt>
    <dgm:pt modelId="{9F623766-43D7-41C2-B046-D627275E0BD5}" type="sibTrans" cxnId="{466C75E2-8261-4869-92C7-604038706FD8}">
      <dgm:prSet/>
      <dgm:spPr/>
    </dgm:pt>
    <dgm:pt modelId="{B4931498-ACDA-425B-9D52-7C6C30593B50}" type="pres">
      <dgm:prSet presAssocID="{ACF48DEC-4362-4868-BC6E-9E83AC787BC3}" presName="linear" presStyleCnt="0">
        <dgm:presLayoutVars>
          <dgm:animLvl val="lvl"/>
          <dgm:resizeHandles val="exact"/>
        </dgm:presLayoutVars>
      </dgm:prSet>
      <dgm:spPr/>
    </dgm:pt>
    <dgm:pt modelId="{F29DD2DC-6234-4B0A-A6E1-B1307824B259}" type="pres">
      <dgm:prSet presAssocID="{EC417E23-588E-46C5-9905-3EB75F436DE7}" presName="parentText" presStyleLbl="node1" presStyleIdx="0" presStyleCnt="9">
        <dgm:presLayoutVars>
          <dgm:chMax val="0"/>
          <dgm:bulletEnabled val="1"/>
        </dgm:presLayoutVars>
      </dgm:prSet>
      <dgm:spPr/>
    </dgm:pt>
    <dgm:pt modelId="{6A68A537-5368-47F5-9A9B-D1CBF5CC1213}" type="pres">
      <dgm:prSet presAssocID="{51B04778-DADF-4A97-8336-E09F6E3A6178}" presName="spacer" presStyleCnt="0"/>
      <dgm:spPr/>
    </dgm:pt>
    <dgm:pt modelId="{C0B6964A-B415-4DC5-B6BB-F5150F2BBEA1}" type="pres">
      <dgm:prSet presAssocID="{BAF73E4D-00C3-4F89-B7BC-2B26ECCE51B1}" presName="parentText" presStyleLbl="node1" presStyleIdx="1" presStyleCnt="9">
        <dgm:presLayoutVars>
          <dgm:chMax val="0"/>
          <dgm:bulletEnabled val="1"/>
        </dgm:presLayoutVars>
      </dgm:prSet>
      <dgm:spPr/>
    </dgm:pt>
    <dgm:pt modelId="{8657E1B9-12F8-4145-B584-64C2472D8949}" type="pres">
      <dgm:prSet presAssocID="{B6C8792B-D5B4-4E60-94DA-FF175616F49C}" presName="spacer" presStyleCnt="0"/>
      <dgm:spPr/>
    </dgm:pt>
    <dgm:pt modelId="{3FC48699-75A4-42B8-AF2D-A80A9DC0993E}" type="pres">
      <dgm:prSet presAssocID="{E5ADC737-A0B1-4AA2-A88C-78F715F0BC43}" presName="parentText" presStyleLbl="node1" presStyleIdx="2" presStyleCnt="9">
        <dgm:presLayoutVars>
          <dgm:chMax val="0"/>
          <dgm:bulletEnabled val="1"/>
        </dgm:presLayoutVars>
      </dgm:prSet>
      <dgm:spPr/>
    </dgm:pt>
    <dgm:pt modelId="{671C47DA-FE99-40B8-9378-158A060395C7}" type="pres">
      <dgm:prSet presAssocID="{E36667E7-687D-44AB-9C01-32748F3521C8}" presName="spacer" presStyleCnt="0"/>
      <dgm:spPr/>
    </dgm:pt>
    <dgm:pt modelId="{78A4447B-C93A-4B03-BC56-C4C1E330F71A}" type="pres">
      <dgm:prSet presAssocID="{A273C390-5743-4A20-8E81-509FC6488745}" presName="parentText" presStyleLbl="node1" presStyleIdx="3" presStyleCnt="9">
        <dgm:presLayoutVars>
          <dgm:chMax val="0"/>
          <dgm:bulletEnabled val="1"/>
        </dgm:presLayoutVars>
      </dgm:prSet>
      <dgm:spPr/>
    </dgm:pt>
    <dgm:pt modelId="{C3870100-79D3-4161-98C8-29EAA3E6EA39}" type="pres">
      <dgm:prSet presAssocID="{C9A2E6C7-7A26-49DB-91F3-18A54CF930AD}" presName="spacer" presStyleCnt="0"/>
      <dgm:spPr/>
    </dgm:pt>
    <dgm:pt modelId="{3DF18F9E-82F8-4A6F-B22F-895483AE39E0}" type="pres">
      <dgm:prSet presAssocID="{04D72E2C-78DE-484A-A7DF-3FB2BC40539D}" presName="parentText" presStyleLbl="node1" presStyleIdx="4" presStyleCnt="9">
        <dgm:presLayoutVars>
          <dgm:chMax val="0"/>
          <dgm:bulletEnabled val="1"/>
        </dgm:presLayoutVars>
      </dgm:prSet>
      <dgm:spPr/>
    </dgm:pt>
    <dgm:pt modelId="{BFDE49E4-4204-4C81-94AD-64ECF5F13290}" type="pres">
      <dgm:prSet presAssocID="{0AB6CC6A-5B48-4153-8764-BC59AF741BA0}" presName="spacer" presStyleCnt="0"/>
      <dgm:spPr/>
    </dgm:pt>
    <dgm:pt modelId="{ABF0001D-99FB-47EE-A467-AC0D29F7B185}" type="pres">
      <dgm:prSet presAssocID="{6996035B-BF42-49C6-800F-BF072D7711BF}" presName="parentText" presStyleLbl="node1" presStyleIdx="5" presStyleCnt="9">
        <dgm:presLayoutVars>
          <dgm:chMax val="0"/>
          <dgm:bulletEnabled val="1"/>
        </dgm:presLayoutVars>
      </dgm:prSet>
      <dgm:spPr/>
    </dgm:pt>
    <dgm:pt modelId="{656E56B8-57B1-4E31-BB7E-675B12A9677E}" type="pres">
      <dgm:prSet presAssocID="{9F623766-43D7-41C2-B046-D627275E0BD5}" presName="spacer" presStyleCnt="0"/>
      <dgm:spPr/>
    </dgm:pt>
    <dgm:pt modelId="{F57EE6A6-75F4-47FB-8E7D-ACF6275B1726}" type="pres">
      <dgm:prSet presAssocID="{55930D42-DB7C-4603-A323-1E057995DC4B}" presName="parentText" presStyleLbl="node1" presStyleIdx="6" presStyleCnt="9">
        <dgm:presLayoutVars>
          <dgm:chMax val="0"/>
          <dgm:bulletEnabled val="1"/>
        </dgm:presLayoutVars>
      </dgm:prSet>
      <dgm:spPr/>
    </dgm:pt>
    <dgm:pt modelId="{BBFFDD3E-D804-4515-B739-F677C5AA7832}" type="pres">
      <dgm:prSet presAssocID="{33584610-D45F-406C-9D27-55A5855F0CBC}" presName="spacer" presStyleCnt="0"/>
      <dgm:spPr/>
    </dgm:pt>
    <dgm:pt modelId="{071CB93C-EB7B-4FF6-8AE2-D3FAF5CCDCE8}" type="pres">
      <dgm:prSet presAssocID="{C9CF0EF9-9AAE-4D79-A999-C8471371F2DA}" presName="parentText" presStyleLbl="node1" presStyleIdx="7" presStyleCnt="9">
        <dgm:presLayoutVars>
          <dgm:chMax val="0"/>
          <dgm:bulletEnabled val="1"/>
        </dgm:presLayoutVars>
      </dgm:prSet>
      <dgm:spPr/>
    </dgm:pt>
    <dgm:pt modelId="{FC2BA571-600F-435C-9D77-968CCCF1383D}" type="pres">
      <dgm:prSet presAssocID="{339FD834-7B70-4575-9A26-6265B0F64DBF}" presName="spacer" presStyleCnt="0"/>
      <dgm:spPr/>
    </dgm:pt>
    <dgm:pt modelId="{9CABBF03-38FA-4312-AD74-255C9582587A}" type="pres">
      <dgm:prSet presAssocID="{903556D7-F912-4100-97E4-F5E2DC68C8B0}" presName="parentText" presStyleLbl="node1" presStyleIdx="8" presStyleCnt="9">
        <dgm:presLayoutVars>
          <dgm:chMax val="0"/>
          <dgm:bulletEnabled val="1"/>
        </dgm:presLayoutVars>
      </dgm:prSet>
      <dgm:spPr/>
    </dgm:pt>
  </dgm:ptLst>
  <dgm:cxnLst>
    <dgm:cxn modelId="{C43C6803-7452-47DC-933C-4D0907281FD6}" srcId="{ACF48DEC-4362-4868-BC6E-9E83AC787BC3}" destId="{E5ADC737-A0B1-4AA2-A88C-78F715F0BC43}" srcOrd="2" destOrd="0" parTransId="{D67DD568-FA8C-46D5-A3B0-2F4A17FD864A}" sibTransId="{E36667E7-687D-44AB-9C01-32748F3521C8}"/>
    <dgm:cxn modelId="{1B805F06-8C61-48CE-8CBB-24EB3E7AF183}" srcId="{ACF48DEC-4362-4868-BC6E-9E83AC787BC3}" destId="{55930D42-DB7C-4603-A323-1E057995DC4B}" srcOrd="6" destOrd="0" parTransId="{45325F2C-1FD4-4FF3-B8B2-9E70749312F3}" sibTransId="{33584610-D45F-406C-9D27-55A5855F0CBC}"/>
    <dgm:cxn modelId="{17E20F09-80C4-4D2E-A55B-466C6EDB4E12}" srcId="{ACF48DEC-4362-4868-BC6E-9E83AC787BC3}" destId="{BAF73E4D-00C3-4F89-B7BC-2B26ECCE51B1}" srcOrd="1" destOrd="0" parTransId="{24D35042-6D2B-4185-A55B-A5E4E8B52B7A}" sibTransId="{B6C8792B-D5B4-4E60-94DA-FF175616F49C}"/>
    <dgm:cxn modelId="{A83A381A-E87D-4690-9651-548C37E9D357}" type="presOf" srcId="{903556D7-F912-4100-97E4-F5E2DC68C8B0}" destId="{9CABBF03-38FA-4312-AD74-255C9582587A}" srcOrd="0" destOrd="0" presId="urn:microsoft.com/office/officeart/2005/8/layout/vList2"/>
    <dgm:cxn modelId="{F825DC31-0CC1-4DAA-A445-827ED5D0FA43}" srcId="{ACF48DEC-4362-4868-BC6E-9E83AC787BC3}" destId="{903556D7-F912-4100-97E4-F5E2DC68C8B0}" srcOrd="8" destOrd="0" parTransId="{AA087D56-35A9-4B85-97E8-59A5C8927E85}" sibTransId="{BA9AF772-F079-4EB3-97B2-852332CA11CB}"/>
    <dgm:cxn modelId="{8D1DE83F-E545-46FF-9601-FC3246CF4F0C}" srcId="{ACF48DEC-4362-4868-BC6E-9E83AC787BC3}" destId="{C9CF0EF9-9AAE-4D79-A999-C8471371F2DA}" srcOrd="7" destOrd="0" parTransId="{8414CA8A-3312-440F-803B-FB7BA00D21F0}" sibTransId="{339FD834-7B70-4575-9A26-6265B0F64DBF}"/>
    <dgm:cxn modelId="{FE24A367-8326-4337-B433-6F9DA4FBD894}" type="presOf" srcId="{55930D42-DB7C-4603-A323-1E057995DC4B}" destId="{F57EE6A6-75F4-47FB-8E7D-ACF6275B1726}" srcOrd="0" destOrd="0" presId="urn:microsoft.com/office/officeart/2005/8/layout/vList2"/>
    <dgm:cxn modelId="{337AB34A-1037-4B8F-B572-FB9121114935}" type="presOf" srcId="{BAF73E4D-00C3-4F89-B7BC-2B26ECCE51B1}" destId="{C0B6964A-B415-4DC5-B6BB-F5150F2BBEA1}" srcOrd="0" destOrd="0" presId="urn:microsoft.com/office/officeart/2005/8/layout/vList2"/>
    <dgm:cxn modelId="{D79A9758-6881-4D04-A86E-B7FCE467CD7A}" srcId="{ACF48DEC-4362-4868-BC6E-9E83AC787BC3}" destId="{EC417E23-588E-46C5-9905-3EB75F436DE7}" srcOrd="0" destOrd="0" parTransId="{9F881960-E80A-409A-9E04-533685EB6331}" sibTransId="{51B04778-DADF-4A97-8336-E09F6E3A6178}"/>
    <dgm:cxn modelId="{833EDD8C-9974-490C-89EB-7FC31FB1839F}" type="presOf" srcId="{6996035B-BF42-49C6-800F-BF072D7711BF}" destId="{ABF0001D-99FB-47EE-A467-AC0D29F7B185}" srcOrd="0" destOrd="0" presId="urn:microsoft.com/office/officeart/2005/8/layout/vList2"/>
    <dgm:cxn modelId="{826426AF-6CC2-4A64-A1C6-461FF29B59E8}" srcId="{ACF48DEC-4362-4868-BC6E-9E83AC787BC3}" destId="{A273C390-5743-4A20-8E81-509FC6488745}" srcOrd="3" destOrd="0" parTransId="{097550E0-7004-49AF-BD77-A0906A6A1BD3}" sibTransId="{C9A2E6C7-7A26-49DB-91F3-18A54CF930AD}"/>
    <dgm:cxn modelId="{424F68B5-D4F6-4355-81D4-01D10F40D116}" type="presOf" srcId="{E5ADC737-A0B1-4AA2-A88C-78F715F0BC43}" destId="{3FC48699-75A4-42B8-AF2D-A80A9DC0993E}" srcOrd="0" destOrd="0" presId="urn:microsoft.com/office/officeart/2005/8/layout/vList2"/>
    <dgm:cxn modelId="{E7EC6DC2-9A80-4D97-BC32-96539A0C412C}" type="presOf" srcId="{EC417E23-588E-46C5-9905-3EB75F436DE7}" destId="{F29DD2DC-6234-4B0A-A6E1-B1307824B259}" srcOrd="0" destOrd="0" presId="urn:microsoft.com/office/officeart/2005/8/layout/vList2"/>
    <dgm:cxn modelId="{D71281D4-6CDA-4924-8A1E-7D5213C02371}" srcId="{ACF48DEC-4362-4868-BC6E-9E83AC787BC3}" destId="{04D72E2C-78DE-484A-A7DF-3FB2BC40539D}" srcOrd="4" destOrd="0" parTransId="{26138ECA-F20B-48D9-8BA3-3A2D832B8ED3}" sibTransId="{0AB6CC6A-5B48-4153-8764-BC59AF741BA0}"/>
    <dgm:cxn modelId="{3ED20AD7-EEDD-493D-AE71-F70462AAF138}" type="presOf" srcId="{04D72E2C-78DE-484A-A7DF-3FB2BC40539D}" destId="{3DF18F9E-82F8-4A6F-B22F-895483AE39E0}" srcOrd="0" destOrd="0" presId="urn:microsoft.com/office/officeart/2005/8/layout/vList2"/>
    <dgm:cxn modelId="{9C67E6D8-959E-46AA-BCE6-5FB5A82C916B}" type="presOf" srcId="{C9CF0EF9-9AAE-4D79-A999-C8471371F2DA}" destId="{071CB93C-EB7B-4FF6-8AE2-D3FAF5CCDCE8}" srcOrd="0" destOrd="0" presId="urn:microsoft.com/office/officeart/2005/8/layout/vList2"/>
    <dgm:cxn modelId="{466C75E2-8261-4869-92C7-604038706FD8}" srcId="{ACF48DEC-4362-4868-BC6E-9E83AC787BC3}" destId="{6996035B-BF42-49C6-800F-BF072D7711BF}" srcOrd="5" destOrd="0" parTransId="{8EE3CBAF-C069-42B4-BF76-FBBC8AD19465}" sibTransId="{9F623766-43D7-41C2-B046-D627275E0BD5}"/>
    <dgm:cxn modelId="{E8736BE4-8882-4F6C-8D63-B43618BE7C08}" type="presOf" srcId="{A273C390-5743-4A20-8E81-509FC6488745}" destId="{78A4447B-C93A-4B03-BC56-C4C1E330F71A}" srcOrd="0" destOrd="0" presId="urn:microsoft.com/office/officeart/2005/8/layout/vList2"/>
    <dgm:cxn modelId="{FEB865E8-A8CF-4B81-8B84-FE3427913DC8}" type="presOf" srcId="{ACF48DEC-4362-4868-BC6E-9E83AC787BC3}" destId="{B4931498-ACDA-425B-9D52-7C6C30593B50}" srcOrd="0" destOrd="0" presId="urn:microsoft.com/office/officeart/2005/8/layout/vList2"/>
    <dgm:cxn modelId="{5B2E9C93-B9CF-4001-B165-BD908AB2C894}" type="presParOf" srcId="{B4931498-ACDA-425B-9D52-7C6C30593B50}" destId="{F29DD2DC-6234-4B0A-A6E1-B1307824B259}" srcOrd="0" destOrd="0" presId="urn:microsoft.com/office/officeart/2005/8/layout/vList2"/>
    <dgm:cxn modelId="{42E5942C-A3A8-4844-A2B7-9F21A433379F}" type="presParOf" srcId="{B4931498-ACDA-425B-9D52-7C6C30593B50}" destId="{6A68A537-5368-47F5-9A9B-D1CBF5CC1213}" srcOrd="1" destOrd="0" presId="urn:microsoft.com/office/officeart/2005/8/layout/vList2"/>
    <dgm:cxn modelId="{A17BF195-4DAC-4CD8-851B-38413C0F101A}" type="presParOf" srcId="{B4931498-ACDA-425B-9D52-7C6C30593B50}" destId="{C0B6964A-B415-4DC5-B6BB-F5150F2BBEA1}" srcOrd="2" destOrd="0" presId="urn:microsoft.com/office/officeart/2005/8/layout/vList2"/>
    <dgm:cxn modelId="{29D04989-AAF3-491D-A1CF-06AB5E1BB386}" type="presParOf" srcId="{B4931498-ACDA-425B-9D52-7C6C30593B50}" destId="{8657E1B9-12F8-4145-B584-64C2472D8949}" srcOrd="3" destOrd="0" presId="urn:microsoft.com/office/officeart/2005/8/layout/vList2"/>
    <dgm:cxn modelId="{C9726E3B-5F39-4583-8416-DE502862CE77}" type="presParOf" srcId="{B4931498-ACDA-425B-9D52-7C6C30593B50}" destId="{3FC48699-75A4-42B8-AF2D-A80A9DC0993E}" srcOrd="4" destOrd="0" presId="urn:microsoft.com/office/officeart/2005/8/layout/vList2"/>
    <dgm:cxn modelId="{ABFD1DFB-0605-488A-B7BE-2BBBABE5B525}" type="presParOf" srcId="{B4931498-ACDA-425B-9D52-7C6C30593B50}" destId="{671C47DA-FE99-40B8-9378-158A060395C7}" srcOrd="5" destOrd="0" presId="urn:microsoft.com/office/officeart/2005/8/layout/vList2"/>
    <dgm:cxn modelId="{F66F2CA8-4B0E-4E10-BD76-5E03824F8E14}" type="presParOf" srcId="{B4931498-ACDA-425B-9D52-7C6C30593B50}" destId="{78A4447B-C93A-4B03-BC56-C4C1E330F71A}" srcOrd="6" destOrd="0" presId="urn:microsoft.com/office/officeart/2005/8/layout/vList2"/>
    <dgm:cxn modelId="{29E4E0F8-B350-4DA4-8584-4E24104AAD00}" type="presParOf" srcId="{B4931498-ACDA-425B-9D52-7C6C30593B50}" destId="{C3870100-79D3-4161-98C8-29EAA3E6EA39}" srcOrd="7" destOrd="0" presId="urn:microsoft.com/office/officeart/2005/8/layout/vList2"/>
    <dgm:cxn modelId="{70AD2517-8381-4034-846F-965C29CD89F7}" type="presParOf" srcId="{B4931498-ACDA-425B-9D52-7C6C30593B50}" destId="{3DF18F9E-82F8-4A6F-B22F-895483AE39E0}" srcOrd="8" destOrd="0" presId="urn:microsoft.com/office/officeart/2005/8/layout/vList2"/>
    <dgm:cxn modelId="{1C4F937E-95A3-4062-9FEF-2FD2ED2693EB}" type="presParOf" srcId="{B4931498-ACDA-425B-9D52-7C6C30593B50}" destId="{BFDE49E4-4204-4C81-94AD-64ECF5F13290}" srcOrd="9" destOrd="0" presId="urn:microsoft.com/office/officeart/2005/8/layout/vList2"/>
    <dgm:cxn modelId="{16A5337A-DBD7-42C1-BA09-742666B1053C}" type="presParOf" srcId="{B4931498-ACDA-425B-9D52-7C6C30593B50}" destId="{ABF0001D-99FB-47EE-A467-AC0D29F7B185}" srcOrd="10" destOrd="0" presId="urn:microsoft.com/office/officeart/2005/8/layout/vList2"/>
    <dgm:cxn modelId="{F185AA38-5540-405F-9F22-20AE5F1FFA10}" type="presParOf" srcId="{B4931498-ACDA-425B-9D52-7C6C30593B50}" destId="{656E56B8-57B1-4E31-BB7E-675B12A9677E}" srcOrd="11" destOrd="0" presId="urn:microsoft.com/office/officeart/2005/8/layout/vList2"/>
    <dgm:cxn modelId="{A5AB82EF-4BEB-41F9-A0C3-F1E69EE1BA22}" type="presParOf" srcId="{B4931498-ACDA-425B-9D52-7C6C30593B50}" destId="{F57EE6A6-75F4-47FB-8E7D-ACF6275B1726}" srcOrd="12" destOrd="0" presId="urn:microsoft.com/office/officeart/2005/8/layout/vList2"/>
    <dgm:cxn modelId="{70C74E73-9DA1-42C1-A4D9-9E6B2DE858F1}" type="presParOf" srcId="{B4931498-ACDA-425B-9D52-7C6C30593B50}" destId="{BBFFDD3E-D804-4515-B739-F677C5AA7832}" srcOrd="13" destOrd="0" presId="urn:microsoft.com/office/officeart/2005/8/layout/vList2"/>
    <dgm:cxn modelId="{88F03438-BF11-4D70-82F6-6D89B317353D}" type="presParOf" srcId="{B4931498-ACDA-425B-9D52-7C6C30593B50}" destId="{071CB93C-EB7B-4FF6-8AE2-D3FAF5CCDCE8}" srcOrd="14" destOrd="0" presId="urn:microsoft.com/office/officeart/2005/8/layout/vList2"/>
    <dgm:cxn modelId="{4DD2B1C8-0783-4A20-A723-79EA1AD2CE9A}" type="presParOf" srcId="{B4931498-ACDA-425B-9D52-7C6C30593B50}" destId="{FC2BA571-600F-435C-9D77-968CCCF1383D}" srcOrd="15" destOrd="0" presId="urn:microsoft.com/office/officeart/2005/8/layout/vList2"/>
    <dgm:cxn modelId="{550CC89F-5E64-4C46-BB42-3D8358CDFBAC}" type="presParOf" srcId="{B4931498-ACDA-425B-9D52-7C6C30593B50}" destId="{9CABBF03-38FA-4312-AD74-255C9582587A}" srcOrd="1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273212-4111-4304-912E-70C2587976E1}">
      <dsp:nvSpPr>
        <dsp:cNvPr id="0" name=""/>
        <dsp:cNvSpPr/>
      </dsp:nvSpPr>
      <dsp:spPr>
        <a:xfrm>
          <a:off x="0" y="425"/>
          <a:ext cx="6894576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D951F25-F2F5-46EA-AF28-1EFFB3E1D181}">
      <dsp:nvSpPr>
        <dsp:cNvPr id="0" name=""/>
        <dsp:cNvSpPr/>
      </dsp:nvSpPr>
      <dsp:spPr>
        <a:xfrm>
          <a:off x="0" y="425"/>
          <a:ext cx="6894576" cy="6966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err="1"/>
            <a:t>FINEder</a:t>
          </a:r>
          <a:r>
            <a:rPr lang="en-US" sz="1700" kern="1200"/>
            <a:t> is an app aimed at helping people and business across NYC predict and avoid the likelihood of receiving a parking violation in a specific area</a:t>
          </a:r>
        </a:p>
      </dsp:txBody>
      <dsp:txXfrm>
        <a:off x="0" y="425"/>
        <a:ext cx="6894576" cy="696602"/>
      </dsp:txXfrm>
    </dsp:sp>
    <dsp:sp modelId="{7F84E198-F261-4F85-BC99-3F952FE302AC}">
      <dsp:nvSpPr>
        <dsp:cNvPr id="0" name=""/>
        <dsp:cNvSpPr/>
      </dsp:nvSpPr>
      <dsp:spPr>
        <a:xfrm>
          <a:off x="0" y="697027"/>
          <a:ext cx="6894576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B3D9EB6-B0AE-4AA4-A842-621DA3EE0D4B}">
      <dsp:nvSpPr>
        <dsp:cNvPr id="0" name=""/>
        <dsp:cNvSpPr/>
      </dsp:nvSpPr>
      <dsp:spPr>
        <a:xfrm>
          <a:off x="0" y="697027"/>
          <a:ext cx="6894576" cy="6966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Simply enter the zip code and/or address and receive statistics on violations in that area!</a:t>
          </a:r>
        </a:p>
      </dsp:txBody>
      <dsp:txXfrm>
        <a:off x="0" y="697027"/>
        <a:ext cx="6894576" cy="696602"/>
      </dsp:txXfrm>
    </dsp:sp>
    <dsp:sp modelId="{D75CDCE4-E255-4B1F-AA6D-201D5BD3A2C0}">
      <dsp:nvSpPr>
        <dsp:cNvPr id="0" name=""/>
        <dsp:cNvSpPr/>
      </dsp:nvSpPr>
      <dsp:spPr>
        <a:xfrm>
          <a:off x="0" y="1393630"/>
          <a:ext cx="6894576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08F0AD7-D903-435E-B593-DB19139E64E0}">
      <dsp:nvSpPr>
        <dsp:cNvPr id="0" name=""/>
        <dsp:cNvSpPr/>
      </dsp:nvSpPr>
      <dsp:spPr>
        <a:xfrm>
          <a:off x="0" y="1393630"/>
          <a:ext cx="6894576" cy="6966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Users can also anonymously enter if they recently received a violation, as well as enter comments for other users to view</a:t>
          </a:r>
        </a:p>
      </dsp:txBody>
      <dsp:txXfrm>
        <a:off x="0" y="1393630"/>
        <a:ext cx="6894576" cy="696602"/>
      </dsp:txXfrm>
    </dsp:sp>
    <dsp:sp modelId="{706BEAB2-1856-4812-8D66-A2B14CF255EF}">
      <dsp:nvSpPr>
        <dsp:cNvPr id="0" name=""/>
        <dsp:cNvSpPr/>
      </dsp:nvSpPr>
      <dsp:spPr>
        <a:xfrm>
          <a:off x="0" y="2090233"/>
          <a:ext cx="6894576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70D49B4-F365-4801-B389-8B4AC8532CDC}">
      <dsp:nvSpPr>
        <dsp:cNvPr id="0" name=""/>
        <dsp:cNvSpPr/>
      </dsp:nvSpPr>
      <dsp:spPr>
        <a:xfrm>
          <a:off x="0" y="2090233"/>
          <a:ext cx="6894576" cy="6966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App will also notify users if any parking rule changes are enforced</a:t>
          </a:r>
        </a:p>
      </dsp:txBody>
      <dsp:txXfrm>
        <a:off x="0" y="2090233"/>
        <a:ext cx="6894576" cy="696602"/>
      </dsp:txXfrm>
    </dsp:sp>
    <dsp:sp modelId="{C7E99A3A-7F1A-4AD0-B871-7F87D6EEEBBE}">
      <dsp:nvSpPr>
        <dsp:cNvPr id="0" name=""/>
        <dsp:cNvSpPr/>
      </dsp:nvSpPr>
      <dsp:spPr>
        <a:xfrm>
          <a:off x="0" y="2786836"/>
          <a:ext cx="6894576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B4CC212-74E9-4D1B-A775-4DB0E1E3482A}">
      <dsp:nvSpPr>
        <dsp:cNvPr id="0" name=""/>
        <dsp:cNvSpPr/>
      </dsp:nvSpPr>
      <dsp:spPr>
        <a:xfrm>
          <a:off x="0" y="2786836"/>
          <a:ext cx="6894576" cy="6966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Great for locals and tourists who plan on driving around NYC!</a:t>
          </a:r>
          <a:endParaRPr lang="en-US" sz="1700" kern="1200">
            <a:latin typeface="Calibri Light" panose="020F0302020204030204"/>
          </a:endParaRPr>
        </a:p>
      </dsp:txBody>
      <dsp:txXfrm>
        <a:off x="0" y="2786836"/>
        <a:ext cx="6894576" cy="6966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4D67AC-A321-4460-AA31-E3703B2028DB}">
      <dsp:nvSpPr>
        <dsp:cNvPr id="0" name=""/>
        <dsp:cNvSpPr/>
      </dsp:nvSpPr>
      <dsp:spPr>
        <a:xfrm>
          <a:off x="0" y="531"/>
          <a:ext cx="11407487" cy="124293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DEAC39-DC53-4896-865D-0D2E8C63C7BE}">
      <dsp:nvSpPr>
        <dsp:cNvPr id="0" name=""/>
        <dsp:cNvSpPr/>
      </dsp:nvSpPr>
      <dsp:spPr>
        <a:xfrm>
          <a:off x="375988" y="280191"/>
          <a:ext cx="683614" cy="6836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06408B-85B3-4926-B33F-7715A90161E8}">
      <dsp:nvSpPr>
        <dsp:cNvPr id="0" name=""/>
        <dsp:cNvSpPr/>
      </dsp:nvSpPr>
      <dsp:spPr>
        <a:xfrm>
          <a:off x="1435590" y="531"/>
          <a:ext cx="9971896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Funding from angel investors for our software and mobile app business</a:t>
          </a:r>
        </a:p>
      </dsp:txBody>
      <dsp:txXfrm>
        <a:off x="1435590" y="531"/>
        <a:ext cx="9971896" cy="1242935"/>
      </dsp:txXfrm>
    </dsp:sp>
    <dsp:sp modelId="{CD45CF6E-1439-4FC6-9E5C-7F9080897F70}">
      <dsp:nvSpPr>
        <dsp:cNvPr id="0" name=""/>
        <dsp:cNvSpPr/>
      </dsp:nvSpPr>
      <dsp:spPr>
        <a:xfrm>
          <a:off x="0" y="1554201"/>
          <a:ext cx="11407487" cy="124293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DBE662-00A0-4BB2-B345-C6C09C57EE52}">
      <dsp:nvSpPr>
        <dsp:cNvPr id="0" name=""/>
        <dsp:cNvSpPr/>
      </dsp:nvSpPr>
      <dsp:spPr>
        <a:xfrm>
          <a:off x="375988" y="1833861"/>
          <a:ext cx="683614" cy="6836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E5789F-032F-4B6F-8D09-CAF54FBDCA46}">
      <dsp:nvSpPr>
        <dsp:cNvPr id="0" name=""/>
        <dsp:cNvSpPr/>
      </dsp:nvSpPr>
      <dsp:spPr>
        <a:xfrm>
          <a:off x="1435590" y="1554201"/>
          <a:ext cx="9971896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Our model will help identify common traffic violation factors in hopes to help our clients adhere to New York's traffic and parking regulations</a:t>
          </a:r>
        </a:p>
      </dsp:txBody>
      <dsp:txXfrm>
        <a:off x="1435590" y="1554201"/>
        <a:ext cx="9971896" cy="1242935"/>
      </dsp:txXfrm>
    </dsp:sp>
    <dsp:sp modelId="{BD8A577B-14DC-41FF-84A8-7C977C04193D}">
      <dsp:nvSpPr>
        <dsp:cNvPr id="0" name=""/>
        <dsp:cNvSpPr/>
      </dsp:nvSpPr>
      <dsp:spPr>
        <a:xfrm>
          <a:off x="0" y="3107870"/>
          <a:ext cx="11407487" cy="124293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6E71AC-93DB-44F0-B423-59D040391EDB}">
      <dsp:nvSpPr>
        <dsp:cNvPr id="0" name=""/>
        <dsp:cNvSpPr/>
      </dsp:nvSpPr>
      <dsp:spPr>
        <a:xfrm>
          <a:off x="375988" y="3387531"/>
          <a:ext cx="683614" cy="68361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905B77-0F84-4E85-A064-27BF6BF57277}">
      <dsp:nvSpPr>
        <dsp:cNvPr id="0" name=""/>
        <dsp:cNvSpPr/>
      </dsp:nvSpPr>
      <dsp:spPr>
        <a:xfrm>
          <a:off x="1435590" y="3107870"/>
          <a:ext cx="9971896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Investor proceeds will be used to hire software developers and marketing personnel </a:t>
          </a:r>
        </a:p>
      </dsp:txBody>
      <dsp:txXfrm>
        <a:off x="1435590" y="3107870"/>
        <a:ext cx="9971896" cy="12429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9DD2DC-6234-4B0A-A6E1-B1307824B259}">
      <dsp:nvSpPr>
        <dsp:cNvPr id="0" name=""/>
        <dsp:cNvSpPr/>
      </dsp:nvSpPr>
      <dsp:spPr>
        <a:xfrm>
          <a:off x="0" y="83131"/>
          <a:ext cx="5157787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Issue Date</a:t>
          </a:r>
        </a:p>
      </dsp:txBody>
      <dsp:txXfrm>
        <a:off x="22246" y="105377"/>
        <a:ext cx="5113295" cy="411223"/>
      </dsp:txXfrm>
    </dsp:sp>
    <dsp:sp modelId="{C0B6964A-B415-4DC5-B6BB-F5150F2BBEA1}">
      <dsp:nvSpPr>
        <dsp:cNvPr id="0" name=""/>
        <dsp:cNvSpPr/>
      </dsp:nvSpPr>
      <dsp:spPr>
        <a:xfrm>
          <a:off x="0" y="593566"/>
          <a:ext cx="5157787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Vehicle Expiration Date</a:t>
          </a:r>
        </a:p>
      </dsp:txBody>
      <dsp:txXfrm>
        <a:off x="22246" y="615812"/>
        <a:ext cx="5113295" cy="411223"/>
      </dsp:txXfrm>
    </dsp:sp>
    <dsp:sp modelId="{3FC48699-75A4-42B8-AF2D-A80A9DC0993E}">
      <dsp:nvSpPr>
        <dsp:cNvPr id="0" name=""/>
        <dsp:cNvSpPr/>
      </dsp:nvSpPr>
      <dsp:spPr>
        <a:xfrm>
          <a:off x="0" y="1104001"/>
          <a:ext cx="5157787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Violation Time</a:t>
          </a:r>
        </a:p>
      </dsp:txBody>
      <dsp:txXfrm>
        <a:off x="22246" y="1126247"/>
        <a:ext cx="5113295" cy="411223"/>
      </dsp:txXfrm>
    </dsp:sp>
    <dsp:sp modelId="{3DF18F9E-82F8-4A6F-B22F-895483AE39E0}">
      <dsp:nvSpPr>
        <dsp:cNvPr id="0" name=""/>
        <dsp:cNvSpPr/>
      </dsp:nvSpPr>
      <dsp:spPr>
        <a:xfrm>
          <a:off x="0" y="1614436"/>
          <a:ext cx="5157787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Vehicle Year</a:t>
          </a:r>
        </a:p>
      </dsp:txBody>
      <dsp:txXfrm>
        <a:off x="22246" y="1636682"/>
        <a:ext cx="5113295" cy="411223"/>
      </dsp:txXfrm>
    </dsp:sp>
    <dsp:sp modelId="{F57EE6A6-75F4-47FB-8E7D-ACF6275B1726}">
      <dsp:nvSpPr>
        <dsp:cNvPr id="0" name=""/>
        <dsp:cNvSpPr/>
      </dsp:nvSpPr>
      <dsp:spPr>
        <a:xfrm>
          <a:off x="0" y="2124871"/>
          <a:ext cx="5157787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Parking Start Hours</a:t>
          </a:r>
        </a:p>
      </dsp:txBody>
      <dsp:txXfrm>
        <a:off x="22246" y="2147117"/>
        <a:ext cx="5113295" cy="411223"/>
      </dsp:txXfrm>
    </dsp:sp>
    <dsp:sp modelId="{071CB93C-EB7B-4FF6-8AE2-D3FAF5CCDCE8}">
      <dsp:nvSpPr>
        <dsp:cNvPr id="0" name=""/>
        <dsp:cNvSpPr/>
      </dsp:nvSpPr>
      <dsp:spPr>
        <a:xfrm>
          <a:off x="0" y="2635306"/>
          <a:ext cx="5157787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Parking End Hours</a:t>
          </a:r>
        </a:p>
      </dsp:txBody>
      <dsp:txXfrm>
        <a:off x="22246" y="2657552"/>
        <a:ext cx="5113295" cy="411223"/>
      </dsp:txXfrm>
    </dsp:sp>
    <dsp:sp modelId="{9CABBF03-38FA-4312-AD74-255C9582587A}">
      <dsp:nvSpPr>
        <dsp:cNvPr id="0" name=""/>
        <dsp:cNvSpPr/>
      </dsp:nvSpPr>
      <dsp:spPr>
        <a:xfrm>
          <a:off x="0" y="3145741"/>
          <a:ext cx="5157787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Plate ID</a:t>
          </a:r>
        </a:p>
      </dsp:txBody>
      <dsp:txXfrm>
        <a:off x="22246" y="3167987"/>
        <a:ext cx="5113295" cy="41122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9DD2DC-6234-4B0A-A6E1-B1307824B259}">
      <dsp:nvSpPr>
        <dsp:cNvPr id="0" name=""/>
        <dsp:cNvSpPr/>
      </dsp:nvSpPr>
      <dsp:spPr>
        <a:xfrm>
          <a:off x="0" y="50506"/>
          <a:ext cx="5157787" cy="3597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Calibri"/>
              <a:cs typeface="Calibri"/>
            </a:rPr>
            <a:t>Summons Number</a:t>
          </a:r>
          <a:endParaRPr lang="en-US" sz="1500" kern="1200"/>
        </a:p>
      </dsp:txBody>
      <dsp:txXfrm>
        <a:off x="17563" y="68069"/>
        <a:ext cx="5122661" cy="324648"/>
      </dsp:txXfrm>
    </dsp:sp>
    <dsp:sp modelId="{C0B6964A-B415-4DC5-B6BB-F5150F2BBEA1}">
      <dsp:nvSpPr>
        <dsp:cNvPr id="0" name=""/>
        <dsp:cNvSpPr/>
      </dsp:nvSpPr>
      <dsp:spPr>
        <a:xfrm>
          <a:off x="0" y="453481"/>
          <a:ext cx="5157787" cy="3597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Calibri"/>
              <a:cs typeface="Calibri"/>
            </a:rPr>
            <a:t>Plate Type</a:t>
          </a:r>
          <a:endParaRPr lang="en-US" sz="1500" kern="1200"/>
        </a:p>
      </dsp:txBody>
      <dsp:txXfrm>
        <a:off x="17563" y="471044"/>
        <a:ext cx="5122661" cy="324648"/>
      </dsp:txXfrm>
    </dsp:sp>
    <dsp:sp modelId="{3FC48699-75A4-42B8-AF2D-A80A9DC0993E}">
      <dsp:nvSpPr>
        <dsp:cNvPr id="0" name=""/>
        <dsp:cNvSpPr/>
      </dsp:nvSpPr>
      <dsp:spPr>
        <a:xfrm>
          <a:off x="0" y="856456"/>
          <a:ext cx="5157787" cy="3597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Calibri"/>
              <a:cs typeface="Calibri"/>
            </a:rPr>
            <a:t>Violation Code</a:t>
          </a:r>
          <a:endParaRPr lang="en-US" sz="1500" kern="1200"/>
        </a:p>
      </dsp:txBody>
      <dsp:txXfrm>
        <a:off x="17563" y="874019"/>
        <a:ext cx="5122661" cy="324648"/>
      </dsp:txXfrm>
    </dsp:sp>
    <dsp:sp modelId="{78A4447B-C93A-4B03-BC56-C4C1E330F71A}">
      <dsp:nvSpPr>
        <dsp:cNvPr id="0" name=""/>
        <dsp:cNvSpPr/>
      </dsp:nvSpPr>
      <dsp:spPr>
        <a:xfrm>
          <a:off x="0" y="1259431"/>
          <a:ext cx="5157787" cy="3597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Calibri"/>
              <a:cs typeface="Calibri"/>
            </a:rPr>
            <a:t>Vehicle Body Type</a:t>
          </a:r>
          <a:endParaRPr lang="en-US" sz="1500" kern="1200"/>
        </a:p>
      </dsp:txBody>
      <dsp:txXfrm>
        <a:off x="17563" y="1276994"/>
        <a:ext cx="5122661" cy="324648"/>
      </dsp:txXfrm>
    </dsp:sp>
    <dsp:sp modelId="{3DF18F9E-82F8-4A6F-B22F-895483AE39E0}">
      <dsp:nvSpPr>
        <dsp:cNvPr id="0" name=""/>
        <dsp:cNvSpPr/>
      </dsp:nvSpPr>
      <dsp:spPr>
        <a:xfrm>
          <a:off x="0" y="1662406"/>
          <a:ext cx="5157787" cy="3597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Calibri"/>
              <a:cs typeface="Calibri"/>
            </a:rPr>
            <a:t>Vehicle Make</a:t>
          </a:r>
          <a:endParaRPr lang="en-US" sz="1500" kern="1200"/>
        </a:p>
      </dsp:txBody>
      <dsp:txXfrm>
        <a:off x="17563" y="1679969"/>
        <a:ext cx="5122661" cy="324648"/>
      </dsp:txXfrm>
    </dsp:sp>
    <dsp:sp modelId="{ABF0001D-99FB-47EE-A467-AC0D29F7B185}">
      <dsp:nvSpPr>
        <dsp:cNvPr id="0" name=""/>
        <dsp:cNvSpPr/>
      </dsp:nvSpPr>
      <dsp:spPr>
        <a:xfrm>
          <a:off x="0" y="2065381"/>
          <a:ext cx="5157787" cy="3597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Calibri"/>
              <a:cs typeface="Calibri"/>
            </a:rPr>
            <a:t>Violation location</a:t>
          </a:r>
          <a:endParaRPr lang="en-US" sz="1500" kern="1200"/>
        </a:p>
      </dsp:txBody>
      <dsp:txXfrm>
        <a:off x="17563" y="2082944"/>
        <a:ext cx="5122661" cy="324648"/>
      </dsp:txXfrm>
    </dsp:sp>
    <dsp:sp modelId="{F57EE6A6-75F4-47FB-8E7D-ACF6275B1726}">
      <dsp:nvSpPr>
        <dsp:cNvPr id="0" name=""/>
        <dsp:cNvSpPr/>
      </dsp:nvSpPr>
      <dsp:spPr>
        <a:xfrm>
          <a:off x="0" y="2468356"/>
          <a:ext cx="5157787" cy="3597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Calibri"/>
              <a:cs typeface="Calibri"/>
            </a:rPr>
            <a:t>Violation County</a:t>
          </a:r>
          <a:endParaRPr lang="en-US" sz="1500" kern="1200"/>
        </a:p>
      </dsp:txBody>
      <dsp:txXfrm>
        <a:off x="17563" y="2485919"/>
        <a:ext cx="5122661" cy="324648"/>
      </dsp:txXfrm>
    </dsp:sp>
    <dsp:sp modelId="{071CB93C-EB7B-4FF6-8AE2-D3FAF5CCDCE8}">
      <dsp:nvSpPr>
        <dsp:cNvPr id="0" name=""/>
        <dsp:cNvSpPr/>
      </dsp:nvSpPr>
      <dsp:spPr>
        <a:xfrm>
          <a:off x="0" y="2871331"/>
          <a:ext cx="5157787" cy="3597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Calibri"/>
              <a:cs typeface="Calibri"/>
            </a:rPr>
            <a:t>Intersecting Street</a:t>
          </a:r>
          <a:endParaRPr lang="en-US" sz="1500" kern="1200"/>
        </a:p>
      </dsp:txBody>
      <dsp:txXfrm>
        <a:off x="17563" y="2888894"/>
        <a:ext cx="5122661" cy="324648"/>
      </dsp:txXfrm>
    </dsp:sp>
    <dsp:sp modelId="{9CABBF03-38FA-4312-AD74-255C9582587A}">
      <dsp:nvSpPr>
        <dsp:cNvPr id="0" name=""/>
        <dsp:cNvSpPr/>
      </dsp:nvSpPr>
      <dsp:spPr>
        <a:xfrm>
          <a:off x="0" y="3274306"/>
          <a:ext cx="5157787" cy="3597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Calibri"/>
              <a:cs typeface="Calibri"/>
            </a:rPr>
            <a:t>Vehicle Color</a:t>
          </a:r>
          <a:endParaRPr lang="en-US" sz="1500" kern="1200"/>
        </a:p>
      </dsp:txBody>
      <dsp:txXfrm>
        <a:off x="17563" y="3291869"/>
        <a:ext cx="5122661" cy="3246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1.jpeg"/><Relationship Id="rId7" Type="http://schemas.openxmlformats.org/officeDocument/2006/relationships/diagramColors" Target="../diagrams/colors1.xm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ytimes.com/2020/08/12/style/car-buying-new-york-coronavirus.html" TargetMode="External"/><Relationship Id="rId2" Type="http://schemas.openxmlformats.org/officeDocument/2006/relationships/hyperlink" Target="https://www.timeout.com/newyork/news/youre-most-likely-to-get-a-ticket-in-these-nyc-neighborhoods-112321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vestopedia.com/articles/personal-finance/021015/uber-versus-yellow-cabs-new-york-city.asp" TargetMode="External"/><Relationship Id="rId2" Type="http://schemas.openxmlformats.org/officeDocument/2006/relationships/hyperlink" Target="https://www.ridester.com/how-many-uber-drivers-are-there/#:~:text=New%20York%20is%20another%20prominent,in%20New%20York%20City%20alon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othamist.com/news/ups-fedex-rack-parking-violations-city-struggles-reduce-congestion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3" Type="http://schemas.openxmlformats.org/officeDocument/2006/relationships/diagramLayout" Target="../diagrams/layout3.xml"/><Relationship Id="rId7" Type="http://schemas.openxmlformats.org/officeDocument/2006/relationships/image" Target="../media/image23.png"/><Relationship Id="rId12" Type="http://schemas.microsoft.com/office/2007/relationships/diagramDrawing" Target="../diagrams/drawing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3.xml"/><Relationship Id="rId11" Type="http://schemas.openxmlformats.org/officeDocument/2006/relationships/diagramColors" Target="../diagrams/colors4.xml"/><Relationship Id="rId5" Type="http://schemas.openxmlformats.org/officeDocument/2006/relationships/diagramColors" Target="../diagrams/colors3.xml"/><Relationship Id="rId10" Type="http://schemas.openxmlformats.org/officeDocument/2006/relationships/diagramQuickStyle" Target="../diagrams/quickStyle4.xml"/><Relationship Id="rId4" Type="http://schemas.openxmlformats.org/officeDocument/2006/relationships/diagramQuickStyle" Target="../diagrams/quickStyle3.xml"/><Relationship Id="rId9" Type="http://schemas.openxmlformats.org/officeDocument/2006/relationships/diagramLayout" Target="../diagrams/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8347A3B4-FC58-BC4F-CCF9-4C8CA830D8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3689" b="3651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FINEder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cs typeface="Calibri"/>
              </a:rPr>
              <a:t>CIS 9660 – Group 5 </a:t>
            </a:r>
          </a:p>
          <a:p>
            <a:r>
              <a:rPr lang="en-US" dirty="0">
                <a:solidFill>
                  <a:srgbClr val="FFFFFF"/>
                </a:solidFill>
                <a:cs typeface="Calibri"/>
              </a:rPr>
              <a:t>(Milestone #1)</a:t>
            </a:r>
            <a:endParaRPr lang="en-US" dirty="0">
              <a:solidFill>
                <a:srgbClr val="FFFFFF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38">
            <a:extLst>
              <a:ext uri="{FF2B5EF4-FFF2-40B4-BE49-F238E27FC236}">
                <a16:creationId xmlns:a16="http://schemas.microsoft.com/office/drawing/2014/main" id="{3301E07F-4F79-4B58-8698-EF24DC1EC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1F95A307-FC80-06A9-18EF-54E9669079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596736"/>
            <a:ext cx="5452533" cy="3664527"/>
          </a:xfrm>
          <a:custGeom>
            <a:avLst/>
            <a:gdLst/>
            <a:ahLst/>
            <a:cxnLst/>
            <a:rect l="l" t="t" r="r" b="b"/>
            <a:pathLst>
              <a:path w="5227983" h="3454842">
                <a:moveTo>
                  <a:pt x="102712" y="0"/>
                </a:moveTo>
                <a:lnTo>
                  <a:pt x="5125271" y="0"/>
                </a:lnTo>
                <a:cubicBezTo>
                  <a:pt x="5181997" y="0"/>
                  <a:pt x="5227983" y="45986"/>
                  <a:pt x="5227983" y="102712"/>
                </a:cubicBezTo>
                <a:lnTo>
                  <a:pt x="5227983" y="3352130"/>
                </a:lnTo>
                <a:cubicBezTo>
                  <a:pt x="5227983" y="3408856"/>
                  <a:pt x="5181997" y="3454842"/>
                  <a:pt x="5125271" y="3454842"/>
                </a:cubicBezTo>
                <a:lnTo>
                  <a:pt x="102712" y="3454842"/>
                </a:lnTo>
                <a:cubicBezTo>
                  <a:pt x="45986" y="3454842"/>
                  <a:pt x="0" y="3408856"/>
                  <a:pt x="0" y="3352130"/>
                </a:cubicBezTo>
                <a:lnTo>
                  <a:pt x="0" y="102712"/>
                </a:lnTo>
                <a:cubicBezTo>
                  <a:pt x="0" y="45986"/>
                  <a:pt x="45986" y="0"/>
                  <a:pt x="102712" y="0"/>
                </a:cubicBezTo>
                <a:close/>
              </a:path>
            </a:pathLst>
          </a:custGeom>
        </p:spPr>
      </p:pic>
      <p:sp>
        <p:nvSpPr>
          <p:cNvPr id="79" name="Arc 40">
            <a:extLst>
              <a:ext uri="{FF2B5EF4-FFF2-40B4-BE49-F238E27FC236}">
                <a16:creationId xmlns:a16="http://schemas.microsoft.com/office/drawing/2014/main" id="{E58B2195-5055-402F-A3E7-53FF0E498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5836" y="775849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632A65-9B5F-0D88-C420-1D9BB7F26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732" y="957715"/>
            <a:ext cx="5130798" cy="2750419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3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Welcome To </a:t>
            </a:r>
            <a:r>
              <a:rPr lang="en-US" sz="3300" b="1" kern="120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FINEder</a:t>
            </a:r>
            <a:br>
              <a:rPr lang="en-US" sz="3300" kern="1200">
                <a:solidFill>
                  <a:schemeClr val="bg1"/>
                </a:solidFill>
              </a:rPr>
            </a:br>
            <a:br>
              <a:rPr lang="en-US" sz="3300" kern="1200">
                <a:solidFill>
                  <a:schemeClr val="bg1"/>
                </a:solidFill>
              </a:rPr>
            </a:br>
            <a:r>
              <a:rPr lang="en-US" sz="33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~ </a:t>
            </a:r>
            <a:r>
              <a:rPr lang="en-US" sz="3300" b="1">
                <a:solidFill>
                  <a:schemeClr val="bg1"/>
                </a:solidFill>
              </a:rPr>
              <a:t>Find</a:t>
            </a:r>
            <a:r>
              <a:rPr lang="en-US" sz="33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the </a:t>
            </a:r>
            <a:r>
              <a:rPr lang="en-US" sz="3300" b="1">
                <a:solidFill>
                  <a:schemeClr val="bg1"/>
                </a:solidFill>
              </a:rPr>
              <a:t>Fine</a:t>
            </a:r>
            <a:r>
              <a:rPr lang="en-US" sz="33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~</a:t>
            </a:r>
            <a:endParaRPr lang="en-US" sz="3300" kern="1200">
              <a:solidFill>
                <a:schemeClr val="bg1"/>
              </a:solidFill>
              <a:latin typeface="+mj-l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688649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3" name="Rectangle 112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34789B-7C8A-EA28-D7F4-35D3022EA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>
                <a:cs typeface="Calibri Light"/>
              </a:rPr>
              <a:t>What is FINEder?</a:t>
            </a:r>
            <a:endParaRPr lang="en-US" sz="5400"/>
          </a:p>
        </p:txBody>
      </p:sp>
      <p:sp>
        <p:nvSpPr>
          <p:cNvPr id="154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picture containing toy&#10;&#10;Description automatically generated">
            <a:extLst>
              <a:ext uri="{FF2B5EF4-FFF2-40B4-BE49-F238E27FC236}">
                <a16:creationId xmlns:a16="http://schemas.microsoft.com/office/drawing/2014/main" id="{E0933789-C542-2E26-E15B-C2797591EE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532" r="-2" b="-2"/>
          <a:stretch/>
        </p:blipFill>
        <p:spPr>
          <a:xfrm>
            <a:off x="7864374" y="329183"/>
            <a:ext cx="4013147" cy="3429969"/>
          </a:xfrm>
          <a:prstGeom prst="rect">
            <a:avLst/>
          </a:prstGeom>
        </p:spPr>
      </p:pic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EB20D2F2-66D2-1814-9A1F-9A75CE96C2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49" r="16736" b="1"/>
          <a:stretch/>
        </p:blipFill>
        <p:spPr>
          <a:xfrm>
            <a:off x="8731385" y="4079193"/>
            <a:ext cx="2542052" cy="2448414"/>
          </a:xfrm>
          <a:prstGeom prst="rect">
            <a:avLst/>
          </a:prstGeom>
        </p:spPr>
      </p:pic>
      <p:graphicFrame>
        <p:nvGraphicFramePr>
          <p:cNvPr id="99" name="Content Placeholder 2">
            <a:extLst>
              <a:ext uri="{FF2B5EF4-FFF2-40B4-BE49-F238E27FC236}">
                <a16:creationId xmlns:a16="http://schemas.microsoft.com/office/drawing/2014/main" id="{B788D9C8-D081-145D-98C2-9BBE50C377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7283095"/>
              </p:ext>
            </p:extLst>
          </p:nvPr>
        </p:nvGraphicFramePr>
        <p:xfrm>
          <a:off x="640080" y="2706624"/>
          <a:ext cx="6894576" cy="34838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69186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7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9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C55935-65E4-8C93-F1A4-1C0FA9BF1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en-US" sz="5400">
                <a:solidFill>
                  <a:srgbClr val="FFFFFF"/>
                </a:solidFill>
                <a:cs typeface="Calibri Light"/>
              </a:rPr>
              <a:t>Mission Statement</a:t>
            </a:r>
            <a:endParaRPr lang="en-US" sz="54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C04BC-6C77-3F18-2616-1D5F1BCF26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74937"/>
            <a:ext cx="10515600" cy="359017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600" i="1">
                <a:ea typeface="+mn-lt"/>
                <a:cs typeface="+mn-lt"/>
              </a:rPr>
              <a:t>Our mission is to create a hassle-free journey for travelers, residents and coworkers. Our application safeguards individuals from parking violations in the city and at the same time avoids unnecessary clutters and traffic jams.</a:t>
            </a:r>
            <a:endParaRPr lang="en-US" sz="3600" i="1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77473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ECF41-907A-FD2B-DBB4-95E0C8CFD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378" y="320675"/>
            <a:ext cx="11407487" cy="1325563"/>
          </a:xfrm>
        </p:spPr>
        <p:txBody>
          <a:bodyPr>
            <a:normAutofit/>
          </a:bodyPr>
          <a:lstStyle/>
          <a:p>
            <a:r>
              <a:rPr lang="en-US" sz="5400">
                <a:cs typeface="Calibri Light"/>
              </a:rPr>
              <a:t>Objective</a:t>
            </a:r>
            <a:endParaRPr lang="en-US" sz="5400"/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971CCCC6-34BA-420B-4DE5-836F4CA4E1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0119727"/>
              </p:ext>
            </p:extLst>
          </p:nvPr>
        </p:nvGraphicFramePr>
        <p:xfrm>
          <a:off x="391379" y="1825625"/>
          <a:ext cx="11407487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35953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1135A26D-9D47-467E-91F1-31149BF0D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B96F81-CCC3-CBC9-A98F-44686CDD9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393360" cy="1325563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Target Market for App/Software</a:t>
            </a:r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CB147A70-DC29-4DDF-A34C-2B82C6E22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19333" y="0"/>
            <a:ext cx="842502" cy="354793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048EBF-4DF5-55E7-B607-76EF93A15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>
                <a:ea typeface="+mn-lt"/>
                <a:cs typeface="+mn-lt"/>
              </a:rPr>
              <a:t>We are pitching this app to e-commerce delivery companies such as FedEx, UPS, etc.</a:t>
            </a:r>
            <a:endParaRPr lang="en-US" sz="2200" dirty="0">
              <a:cs typeface="Calibri" panose="020F0502020204030204"/>
            </a:endParaRPr>
          </a:p>
          <a:p>
            <a:r>
              <a:rPr lang="en-US" sz="2200" dirty="0">
                <a:ea typeface="+mn-lt"/>
                <a:cs typeface="+mn-lt"/>
              </a:rPr>
              <a:t>Private companies that rely on employee transportation in and around the New York metropolitan area.</a:t>
            </a:r>
          </a:p>
          <a:p>
            <a:r>
              <a:rPr lang="en-US" sz="2200" dirty="0">
                <a:ea typeface="+mn-lt"/>
                <a:cs typeface="+mn-lt"/>
              </a:rPr>
              <a:t>Our app is designed to help individuals and companies avoid unwanted parking fines in New York City.</a:t>
            </a:r>
            <a:endParaRPr lang="en-US" sz="2200" dirty="0">
              <a:cs typeface="Calibri"/>
            </a:endParaRPr>
          </a:p>
          <a:p>
            <a:r>
              <a:rPr lang="en-US" sz="2200" dirty="0">
                <a:ea typeface="+mn-lt"/>
                <a:cs typeface="+mn-lt"/>
              </a:rPr>
              <a:t>Finally, we believe our app is uniquely capable to augment existing navigation apps to better service New York residents and out of state visitors.</a:t>
            </a:r>
            <a:endParaRPr lang="en-US" sz="2200" dirty="0">
              <a:cs typeface="Calibri"/>
            </a:endParaRPr>
          </a:p>
          <a:p>
            <a:pPr marL="0" indent="0">
              <a:buNone/>
            </a:pPr>
            <a:endParaRPr lang="en-US" sz="2200">
              <a:cs typeface="Calibri"/>
            </a:endParaRPr>
          </a:p>
          <a:p>
            <a:endParaRPr lang="en-US" sz="2200">
              <a:cs typeface="Calibri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3B438362-1E1E-4C62-A99E-4134CB163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80791" y="1327365"/>
            <a:ext cx="610857" cy="61085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6C077334-5571-4B83-A83E-4CCCFA7B5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19536" y="0"/>
            <a:ext cx="2093996" cy="1402773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Picture 5" descr="Icon&#10;&#10;Description automatically generated">
            <a:extLst>
              <a:ext uri="{FF2B5EF4-FFF2-40B4-BE49-F238E27FC236}">
                <a16:creationId xmlns:a16="http://schemas.microsoft.com/office/drawing/2014/main" id="{3BFFE330-A1A2-AA28-7910-6B6A7B0CC1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6774" y="2392776"/>
            <a:ext cx="2109074" cy="2533423"/>
          </a:xfrm>
          <a:custGeom>
            <a:avLst/>
            <a:gdLst/>
            <a:ahLst/>
            <a:cxnLst/>
            <a:rect l="l" t="t" r="r" b="b"/>
            <a:pathLst>
              <a:path w="1999274" h="2247255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</p:spPr>
      </p:pic>
      <p:pic>
        <p:nvPicPr>
          <p:cNvPr id="7" name="Picture 7" descr="Logo&#10;&#10;Description automatically generated">
            <a:extLst>
              <a:ext uri="{FF2B5EF4-FFF2-40B4-BE49-F238E27FC236}">
                <a16:creationId xmlns:a16="http://schemas.microsoft.com/office/drawing/2014/main" id="{4F34C57D-F9BA-0CC7-596B-0D6E282248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8504" y="558913"/>
            <a:ext cx="2432086" cy="2533423"/>
          </a:xfrm>
          <a:custGeom>
            <a:avLst/>
            <a:gdLst/>
            <a:ahLst/>
            <a:cxnLst/>
            <a:rect l="l" t="t" r="r" b="b"/>
            <a:pathLst>
              <a:path w="1999274" h="2247255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</p:spPr>
      </p:pic>
      <p:pic>
        <p:nvPicPr>
          <p:cNvPr id="6" name="Picture 6" descr="Logo&#10;&#10;Description automatically generated">
            <a:extLst>
              <a:ext uri="{FF2B5EF4-FFF2-40B4-BE49-F238E27FC236}">
                <a16:creationId xmlns:a16="http://schemas.microsoft.com/office/drawing/2014/main" id="{27F5F9C3-3AE9-7C2E-EDC3-02FD163A60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8503" y="3661942"/>
            <a:ext cx="2533423" cy="2533423"/>
          </a:xfrm>
          <a:custGeom>
            <a:avLst/>
            <a:gdLst/>
            <a:ahLst/>
            <a:cxnLst/>
            <a:rect l="l" t="t" r="r" b="b"/>
            <a:pathLst>
              <a:path w="3064284" h="3064284">
                <a:moveTo>
                  <a:pt x="166483" y="0"/>
                </a:moveTo>
                <a:lnTo>
                  <a:pt x="2897801" y="0"/>
                </a:lnTo>
                <a:cubicBezTo>
                  <a:pt x="2989747" y="0"/>
                  <a:pt x="3064284" y="74537"/>
                  <a:pt x="3064284" y="166483"/>
                </a:cubicBezTo>
                <a:lnTo>
                  <a:pt x="3064284" y="2897801"/>
                </a:lnTo>
                <a:cubicBezTo>
                  <a:pt x="3064284" y="2989747"/>
                  <a:pt x="2989747" y="3064284"/>
                  <a:pt x="2897801" y="3064284"/>
                </a:cubicBezTo>
                <a:lnTo>
                  <a:pt x="166483" y="3064284"/>
                </a:lnTo>
                <a:cubicBezTo>
                  <a:pt x="74537" y="3064284"/>
                  <a:pt x="0" y="2989747"/>
                  <a:pt x="0" y="2897801"/>
                </a:cubicBezTo>
                <a:lnTo>
                  <a:pt x="0" y="166483"/>
                </a:lnTo>
                <a:cubicBezTo>
                  <a:pt x="0" y="74537"/>
                  <a:pt x="74537" y="0"/>
                  <a:pt x="166483" y="0"/>
                </a:cubicBezTo>
                <a:close/>
              </a:path>
            </a:pathLst>
          </a:custGeom>
        </p:spPr>
      </p:pic>
      <p:sp>
        <p:nvSpPr>
          <p:cNvPr id="54" name="Arc 53">
            <a:extLst>
              <a:ext uri="{FF2B5EF4-FFF2-40B4-BE49-F238E27FC236}">
                <a16:creationId xmlns:a16="http://schemas.microsoft.com/office/drawing/2014/main" id="{4D3DC50D-CA0F-48F9-B17E-20D8669AA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76147" y="5530635"/>
            <a:ext cx="3939038" cy="3939038"/>
          </a:xfrm>
          <a:prstGeom prst="arc">
            <a:avLst>
              <a:gd name="adj1" fmla="val 16200000"/>
              <a:gd name="adj2" fmla="val 20354996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D1B80E9C-CF8A-440B-B8F5-54BF121BF4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19536" y="6066084"/>
            <a:ext cx="1913062" cy="791916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7557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41E2FE-78BB-0214-5B7D-CEC678484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cs typeface="Calibri Light"/>
              </a:rPr>
              <a:t>Why It Matters 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7D563-1F8D-D415-0504-43D376EDB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r>
              <a:rPr lang="en-US" i="1" dirty="0">
                <a:ea typeface="+mn-lt"/>
                <a:cs typeface="+mn-lt"/>
              </a:rPr>
              <a:t>You're most likely to get a ticket in these NYC neighborhoods (Nov 2021)</a:t>
            </a:r>
          </a:p>
          <a:p>
            <a:pPr lvl="1"/>
            <a:r>
              <a:rPr lang="en-US" sz="2800" dirty="0">
                <a:ea typeface="+mn-lt"/>
                <a:cs typeface="+mn-lt"/>
              </a:rPr>
              <a:t>"</a:t>
            </a:r>
            <a:r>
              <a:rPr lang="en-US" sz="2800" dirty="0"/>
              <a:t>between October 2020 and September 2021, the City of New York issued a total of </a:t>
            </a:r>
            <a:r>
              <a:rPr lang="en-US" sz="2800" b="1" dirty="0"/>
              <a:t>4,006,011 parking tickets and made close to $260 million in revenue</a:t>
            </a:r>
            <a:r>
              <a:rPr lang="en-US" sz="2800" dirty="0"/>
              <a:t>. Believe it or not, that number was actually twice as high pre-pandemic."</a:t>
            </a:r>
            <a:endParaRPr lang="en-US" sz="2800" dirty="0">
              <a:cs typeface="Calibri"/>
            </a:endParaRPr>
          </a:p>
          <a:p>
            <a:r>
              <a:rPr lang="en-US" i="1" dirty="0"/>
              <a:t>The Great Gotham Vroom Boom of 2020 (Aug 2020)</a:t>
            </a:r>
            <a:endParaRPr lang="en-US" i="1">
              <a:ea typeface="+mn-lt"/>
              <a:cs typeface="+mn-lt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"the New York State D.M.V. processed 73,933 original car registrations in the five boroughs over June and July, </a:t>
            </a:r>
            <a:r>
              <a:rPr lang="en-US" b="1" dirty="0">
                <a:ea typeface="+mn-lt"/>
                <a:cs typeface="+mn-lt"/>
              </a:rPr>
              <a:t>a 18 percent increase over the 62,507 registrations from the same time last year."</a:t>
            </a:r>
          </a:p>
          <a:p>
            <a:endParaRPr lang="en-US">
              <a:cs typeface="Calibri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F3CACC3-8754-E93B-6A24-C155B36CF1AB}"/>
              </a:ext>
            </a:extLst>
          </p:cNvPr>
          <p:cNvSpPr txBox="1">
            <a:spLocks/>
          </p:cNvSpPr>
          <p:nvPr/>
        </p:nvSpPr>
        <p:spPr>
          <a:xfrm>
            <a:off x="4599708" y="743744"/>
            <a:ext cx="6906491" cy="55856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F65E506-4947-08CF-D505-E55435768B30}"/>
              </a:ext>
            </a:extLst>
          </p:cNvPr>
          <p:cNvSpPr txBox="1">
            <a:spLocks/>
          </p:cNvSpPr>
          <p:nvPr/>
        </p:nvSpPr>
        <p:spPr>
          <a:xfrm>
            <a:off x="3990108" y="5992638"/>
            <a:ext cx="7544586" cy="687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ea typeface="+mn-lt"/>
                <a:cs typeface="+mn-lt"/>
                <a:hlinkClick r:id="rId2"/>
              </a:rPr>
              <a:t>https://www.timeout.com/newyork/news/youre-most-likely-to-get-a-ticket-in-these-nyc-neighborhoods-112321</a:t>
            </a:r>
            <a:endParaRPr lang="en-US" sz="1200" dirty="0">
              <a:ea typeface="+mn-lt"/>
              <a:cs typeface="+mn-lt"/>
            </a:endParaRPr>
          </a:p>
          <a:p>
            <a:r>
              <a:rPr lang="en-US" sz="1200" dirty="0">
                <a:ea typeface="+mn-lt"/>
                <a:cs typeface="+mn-lt"/>
                <a:hlinkClick r:id="rId3"/>
              </a:rPr>
              <a:t>https://www.nytimes.com/2020/08/12/style/car-buying-new-york-coronavirus.html</a:t>
            </a:r>
            <a:endParaRPr lang="en-US" sz="1200">
              <a:ea typeface="+mn-lt"/>
              <a:cs typeface="+mn-lt"/>
            </a:endParaRPr>
          </a:p>
          <a:p>
            <a:endParaRPr lang="en-US" sz="120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923822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41E2FE-78BB-0214-5B7D-CEC678484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cs typeface="Calibri Light"/>
              </a:rPr>
              <a:t>Why It Matters (Cont'd) 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7D563-1F8D-D415-0504-43D376EDB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r>
              <a:rPr lang="en-US" dirty="0">
                <a:cs typeface="Calibri"/>
              </a:rPr>
              <a:t>Back of the Envelope</a:t>
            </a:r>
          </a:p>
          <a:p>
            <a:pPr lvl="1"/>
            <a:r>
              <a:rPr lang="en-US" dirty="0">
                <a:cs typeface="Calibri"/>
              </a:rPr>
              <a:t>80,000 Uber Drivers in NYC</a:t>
            </a:r>
          </a:p>
          <a:p>
            <a:pPr lvl="2"/>
            <a:r>
              <a:rPr lang="en-US" dirty="0">
                <a:cs typeface="Calibri"/>
              </a:rPr>
              <a:t>X 2 tickets per year</a:t>
            </a:r>
          </a:p>
          <a:p>
            <a:pPr lvl="2"/>
            <a:r>
              <a:rPr lang="en-US" dirty="0">
                <a:cs typeface="Calibri"/>
              </a:rPr>
              <a:t>X $100 per ticket </a:t>
            </a:r>
          </a:p>
          <a:p>
            <a:pPr lvl="2"/>
            <a:r>
              <a:rPr lang="en-US" u="sng" dirty="0">
                <a:cs typeface="Calibri"/>
              </a:rPr>
              <a:t>=  $16,000,000 in fines per year</a:t>
            </a:r>
          </a:p>
          <a:p>
            <a:pPr lvl="1"/>
            <a:r>
              <a:rPr lang="en-US" dirty="0">
                <a:ea typeface="+mn-lt"/>
                <a:cs typeface="+mn-lt"/>
              </a:rPr>
              <a:t>80,000 Uber Drivers in NYC</a:t>
            </a:r>
          </a:p>
          <a:p>
            <a:pPr lvl="2"/>
            <a:r>
              <a:rPr lang="en-US" dirty="0">
                <a:ea typeface="+mn-lt"/>
                <a:cs typeface="+mn-lt"/>
              </a:rPr>
              <a:t>X 2 tickets per year </a:t>
            </a:r>
          </a:p>
          <a:p>
            <a:pPr lvl="2"/>
            <a:r>
              <a:rPr lang="en-US" dirty="0">
                <a:ea typeface="+mn-lt"/>
                <a:cs typeface="+mn-lt"/>
              </a:rPr>
              <a:t>X 2 hour of lost time per ticket</a:t>
            </a:r>
          </a:p>
          <a:p>
            <a:pPr lvl="2"/>
            <a:r>
              <a:rPr lang="en-US" dirty="0">
                <a:ea typeface="+mn-lt"/>
                <a:cs typeface="+mn-lt"/>
              </a:rPr>
              <a:t>X  $40 per hour of lost time</a:t>
            </a:r>
          </a:p>
          <a:p>
            <a:pPr lvl="2"/>
            <a:r>
              <a:rPr lang="en-US" u="sng" dirty="0">
                <a:ea typeface="+mn-lt"/>
                <a:cs typeface="+mn-lt"/>
              </a:rPr>
              <a:t>= Additional $12,800,000 of value lost per year</a:t>
            </a:r>
          </a:p>
          <a:p>
            <a:r>
              <a:rPr lang="en-US" i="1" dirty="0">
                <a:ea typeface="+mn-lt"/>
                <a:cs typeface="+mn-lt"/>
              </a:rPr>
              <a:t>UPS, FedEx Rack Up Parking Violations As City Struggles To Reduce Congestion (February 2020).</a:t>
            </a:r>
            <a:endParaRPr lang="en-US" i="1" dirty="0">
              <a:cs typeface="Calibri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"Freight carrier UPS paid </a:t>
            </a:r>
            <a:r>
              <a:rPr lang="en-US" b="1" dirty="0">
                <a:ea typeface="+mn-lt"/>
                <a:cs typeface="+mn-lt"/>
              </a:rPr>
              <a:t>$23 million</a:t>
            </a:r>
            <a:r>
              <a:rPr lang="en-US" dirty="0">
                <a:ea typeface="+mn-lt"/>
                <a:cs typeface="+mn-lt"/>
              </a:rPr>
              <a:t> in New York City parking violations last year, while FedEx paid </a:t>
            </a:r>
            <a:r>
              <a:rPr lang="en-US" b="1" dirty="0">
                <a:ea typeface="+mn-lt"/>
                <a:cs typeface="+mn-lt"/>
              </a:rPr>
              <a:t>$9 million</a:t>
            </a:r>
            <a:r>
              <a:rPr lang="en-US" dirty="0">
                <a:ea typeface="+mn-lt"/>
                <a:cs typeface="+mn-lt"/>
              </a:rPr>
              <a:t>, according to the city's Department of Finance."</a:t>
            </a:r>
          </a:p>
          <a:p>
            <a:endParaRPr lang="en-US">
              <a:ea typeface="+mn-lt"/>
              <a:cs typeface="+mn-lt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1C23D89-C5BA-97F1-7CD6-90082EF2BFEC}"/>
              </a:ext>
            </a:extLst>
          </p:cNvPr>
          <p:cNvSpPr txBox="1">
            <a:spLocks/>
          </p:cNvSpPr>
          <p:nvPr/>
        </p:nvSpPr>
        <p:spPr>
          <a:xfrm>
            <a:off x="3980212" y="5992638"/>
            <a:ext cx="8024750" cy="865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>
                <a:ea typeface="+mn-lt"/>
                <a:cs typeface="+mn-lt"/>
                <a:hlinkClick r:id="rId2"/>
              </a:rPr>
              <a:t>https://www.ridester.com/how-many-uber-drivers-are-there/#:~:text=New%20York%20is%20another%20prominent,in%20New%20York%20City%20alone</a:t>
            </a:r>
            <a:r>
              <a:rPr lang="en-US" sz="1200">
                <a:ea typeface="+mn-lt"/>
                <a:cs typeface="+mn-lt"/>
              </a:rPr>
              <a:t>.</a:t>
            </a:r>
            <a:endParaRPr lang="en-US"/>
          </a:p>
          <a:p>
            <a:r>
              <a:rPr lang="en-US" sz="1200">
                <a:ea typeface="+mn-lt"/>
                <a:cs typeface="+mn-lt"/>
                <a:hlinkClick r:id="rId3"/>
              </a:rPr>
              <a:t>https://www.investopedia.com/articles/personal-finance/021015/uber-versus-yellow-cabs-new-york-city.asp</a:t>
            </a:r>
            <a:endParaRPr lang="en-US" sz="1200">
              <a:cs typeface="Calibri"/>
            </a:endParaRPr>
          </a:p>
          <a:p>
            <a:r>
              <a:rPr lang="en-US" sz="1200">
                <a:cs typeface="Calibri"/>
                <a:hlinkClick r:id="rId4"/>
              </a:rPr>
              <a:t>https://gothamist.com/news/ups-fedex-rack-parking-violations-city-struggles-reduce-congestion</a:t>
            </a:r>
            <a:endParaRPr lang="en-US" sz="1200">
              <a:cs typeface="Calibri"/>
            </a:endParaRPr>
          </a:p>
          <a:p>
            <a:endParaRPr lang="en-US" sz="12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291764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1E7922-17FA-C125-342A-DC64C766D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>
                <a:cs typeface="Calibri Light"/>
              </a:rPr>
              <a:t>Fine Statistics</a:t>
            </a:r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07358-0188-1DDE-6E10-AF1B701738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867" y="2807208"/>
            <a:ext cx="3616890" cy="341071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>
                <a:cs typeface="Calibri"/>
              </a:rPr>
              <a:t>In 2016, parking fines in NYC was largest category at 545 million dollars in revenue for the city.</a:t>
            </a:r>
          </a:p>
          <a:p>
            <a:r>
              <a:rPr lang="en-US" sz="2400">
                <a:cs typeface="Calibri"/>
              </a:rPr>
              <a:t>The city issue anywhere from 9 – 11 million tickets a year. </a:t>
            </a:r>
          </a:p>
          <a:p>
            <a:r>
              <a:rPr lang="en-US" sz="2400">
                <a:cs typeface="Calibri"/>
              </a:rPr>
              <a:t>Parking tickets range from $35-515.</a:t>
            </a:r>
          </a:p>
          <a:p>
            <a:endParaRPr lang="en-US" sz="2200">
              <a:cs typeface="Calibri"/>
            </a:endParaRPr>
          </a:p>
        </p:txBody>
      </p:sp>
      <p:pic>
        <p:nvPicPr>
          <p:cNvPr id="5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EB13578B-F72D-0556-3F77-4C46D3C242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582255"/>
            <a:ext cx="6903720" cy="369349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50E5F8-D239-7B04-A901-AEB96924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5176" y="6356350"/>
            <a:ext cx="11421648" cy="35468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/>
              <a:t>https://comptroller.nyc.gov/reports/new-york-city-fine-revenues-update/#:~:text=The%20City%20has%2085%2C000%20parking,the%20City's%20Department%20of%20Finance.</a:t>
            </a:r>
          </a:p>
        </p:txBody>
      </p:sp>
    </p:spTree>
    <p:extLst>
      <p:ext uri="{BB962C8B-B14F-4D97-AF65-F5344CB8AC3E}">
        <p14:creationId xmlns:p14="http://schemas.microsoft.com/office/powerpoint/2010/main" val="23366024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5D198C-1ADB-CF20-B296-E6480FF3F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407" y="3426518"/>
            <a:ext cx="3981854" cy="2216513"/>
          </a:xfrm>
        </p:spPr>
        <p:txBody>
          <a:bodyPr>
            <a:normAutofit/>
          </a:bodyPr>
          <a:lstStyle/>
          <a:p>
            <a:r>
              <a:rPr lang="en-US">
                <a:ea typeface="+mj-lt"/>
                <a:cs typeface="+mj-lt"/>
              </a:rPr>
              <a:t>NYC Traffic Violation Data</a:t>
            </a: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4" descr="Graphical user interface, letter&#10;&#10;Description automatically generated">
            <a:extLst>
              <a:ext uri="{FF2B5EF4-FFF2-40B4-BE49-F238E27FC236}">
                <a16:creationId xmlns:a16="http://schemas.microsoft.com/office/drawing/2014/main" id="{47031C27-AB7A-FC18-AEBE-42DF57997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82" y="-1467"/>
            <a:ext cx="12198564" cy="2957472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9EDDB8-4FA8-D1DA-6D4C-1BF2903B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0835" y="3426519"/>
            <a:ext cx="6382966" cy="30681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2400">
                <a:cs typeface="Calibri"/>
              </a:rPr>
              <a:t>We plan to use </a:t>
            </a:r>
            <a:r>
              <a:rPr lang="en-US" sz="2400">
                <a:ea typeface="+mn-lt"/>
                <a:cs typeface="+mn-lt"/>
              </a:rPr>
              <a:t>NYC Traffic Violation Data to predict how likely a consumer or business entity will be charged a traffic violation. We will look at both quantitative and qualitative variables.</a:t>
            </a:r>
            <a:endParaRPr lang="en-US" sz="2400">
              <a:ea typeface="Calibri"/>
              <a:cs typeface="Calibri" panose="020F0502020204030204"/>
            </a:endParaRPr>
          </a:p>
          <a:p>
            <a:endParaRPr lang="en-US" sz="2000">
              <a:cs typeface="Calibri" panose="020F0502020204030204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7EC9EA-ABA2-F9B9-A128-C2907534D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99893"/>
            <a:ext cx="5268685" cy="299811"/>
          </a:xfrm>
        </p:spPr>
        <p:txBody>
          <a:bodyPr/>
          <a:lstStyle/>
          <a:p>
            <a:r>
              <a:rPr lang="en-US"/>
              <a:t>https://www.kaggle.com/datasets/new-york-city/nyc-parking-tickets</a:t>
            </a:r>
          </a:p>
        </p:txBody>
      </p:sp>
    </p:spTree>
    <p:extLst>
      <p:ext uri="{BB962C8B-B14F-4D97-AF65-F5344CB8AC3E}">
        <p14:creationId xmlns:p14="http://schemas.microsoft.com/office/powerpoint/2010/main" val="36790292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1E8FB1-189A-13C9-5BA9-DEC8141244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1980" y="386807"/>
            <a:ext cx="5157787" cy="823912"/>
          </a:xfrm>
        </p:spPr>
        <p:txBody>
          <a:bodyPr>
            <a:normAutofit/>
          </a:bodyPr>
          <a:lstStyle/>
          <a:p>
            <a:pPr algn="ctr"/>
            <a:r>
              <a:rPr lang="en-US" sz="4400" b="0">
                <a:ea typeface="+mn-lt"/>
                <a:cs typeface="+mn-lt"/>
              </a:rPr>
              <a:t>Quantitative</a:t>
            </a:r>
            <a:endParaRPr lang="en-US" sz="4400">
              <a:cs typeface="Calibri" panose="020F0502020204030204"/>
            </a:endParaRPr>
          </a:p>
        </p:txBody>
      </p:sp>
      <p:graphicFrame>
        <p:nvGraphicFramePr>
          <p:cNvPr id="11" name="Content Placeholder 3">
            <a:extLst>
              <a:ext uri="{FF2B5EF4-FFF2-40B4-BE49-F238E27FC236}">
                <a16:creationId xmlns:a16="http://schemas.microsoft.com/office/drawing/2014/main" id="{4EB81FF8-3EDA-461C-A6B7-5635AF103BEB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87596" y="1586500"/>
          <a:ext cx="5157787" cy="3684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87B317-B947-D8E0-925A-9694FBFF53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386807"/>
            <a:ext cx="5183188" cy="823912"/>
          </a:xfrm>
        </p:spPr>
        <p:txBody>
          <a:bodyPr>
            <a:normAutofit/>
          </a:bodyPr>
          <a:lstStyle/>
          <a:p>
            <a:pPr algn="ctr"/>
            <a:r>
              <a:rPr lang="en-US" sz="4400" b="0">
                <a:ea typeface="+mn-lt"/>
                <a:cs typeface="+mn-lt"/>
              </a:rPr>
              <a:t>Qualitative</a:t>
            </a:r>
            <a:endParaRPr lang="en-US" sz="4400">
              <a:cs typeface="Calibri" panose="020F0502020204030204"/>
            </a:endParaRPr>
          </a:p>
        </p:txBody>
      </p:sp>
      <p:pic>
        <p:nvPicPr>
          <p:cNvPr id="8" name="Picture 8" descr="Icon&#10;&#10;Description automatically generated">
            <a:extLst>
              <a:ext uri="{FF2B5EF4-FFF2-40B4-BE49-F238E27FC236}">
                <a16:creationId xmlns:a16="http://schemas.microsoft.com/office/drawing/2014/main" id="{29BD56C6-8D9A-07DC-D1EA-32B45085B3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79496" y="5182767"/>
            <a:ext cx="2743200" cy="1502875"/>
          </a:xfrm>
          <a:prstGeom prst="rect">
            <a:avLst/>
          </a:prstGeom>
        </p:spPr>
      </p:pic>
      <p:graphicFrame>
        <p:nvGraphicFramePr>
          <p:cNvPr id="408" name="Content Placeholder 3">
            <a:extLst>
              <a:ext uri="{FF2B5EF4-FFF2-40B4-BE49-F238E27FC236}">
                <a16:creationId xmlns:a16="http://schemas.microsoft.com/office/drawing/2014/main" id="{35A56112-08CE-145B-4673-022E8349ACD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1182255"/>
              </p:ext>
            </p:extLst>
          </p:nvPr>
        </p:nvGraphicFramePr>
        <p:xfrm>
          <a:off x="6200928" y="1582325"/>
          <a:ext cx="5157787" cy="3684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224010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2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56332-6B12-348B-B7E6-15E9E68A6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b="1">
                <a:cs typeface="Calibri Light"/>
              </a:rPr>
              <a:t>Agenda</a:t>
            </a:r>
            <a:endParaRPr lang="en-US" sz="5400" b="1"/>
          </a:p>
        </p:txBody>
      </p:sp>
      <p:sp>
        <p:nvSpPr>
          <p:cNvPr id="1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E8C3B-B2D4-819D-097A-5D3E0E73F7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Introduction</a:t>
            </a:r>
          </a:p>
          <a:p>
            <a:r>
              <a:rPr lang="en-US" sz="2000">
                <a:ea typeface="+mn-lt"/>
                <a:cs typeface="+mn-lt"/>
              </a:rPr>
              <a:t>Who Are We? — Background</a:t>
            </a:r>
          </a:p>
          <a:p>
            <a:r>
              <a:rPr lang="en-US" sz="2000">
                <a:ea typeface="+mn-lt"/>
                <a:cs typeface="+mn-lt"/>
              </a:rPr>
              <a:t>What is </a:t>
            </a:r>
            <a:r>
              <a:rPr lang="en-US" sz="2000" err="1">
                <a:ea typeface="+mn-lt"/>
                <a:cs typeface="+mn-lt"/>
              </a:rPr>
              <a:t>FINEder</a:t>
            </a:r>
            <a:r>
              <a:rPr lang="en-US" sz="2000">
                <a:ea typeface="+mn-lt"/>
                <a:cs typeface="+mn-lt"/>
              </a:rPr>
              <a:t>?</a:t>
            </a:r>
            <a:endParaRPr lang="en-US" sz="2000" err="1">
              <a:ea typeface="Calibri" panose="020F0502020204030204"/>
              <a:cs typeface="Calibri" panose="020F0502020204030204"/>
            </a:endParaRPr>
          </a:p>
          <a:p>
            <a:r>
              <a:rPr lang="en-US" sz="2000">
                <a:ea typeface="+mn-lt"/>
                <a:cs typeface="+mn-lt"/>
              </a:rPr>
              <a:t>Mission Statement / Objective</a:t>
            </a:r>
          </a:p>
          <a:p>
            <a:r>
              <a:rPr lang="en-US" sz="2000">
                <a:ea typeface="+mn-lt"/>
                <a:cs typeface="+mn-lt"/>
              </a:rPr>
              <a:t>Target Market</a:t>
            </a:r>
          </a:p>
          <a:p>
            <a:r>
              <a:rPr lang="en-US" sz="2000">
                <a:ea typeface="+mn-lt"/>
                <a:cs typeface="+mn-lt"/>
              </a:rPr>
              <a:t>Why It Matters </a:t>
            </a:r>
          </a:p>
          <a:p>
            <a:r>
              <a:rPr lang="en-US" sz="2000">
                <a:ea typeface="+mn-lt"/>
                <a:cs typeface="+mn-lt"/>
              </a:rPr>
              <a:t>How we do it — Data Mining</a:t>
            </a:r>
            <a:endParaRPr lang="en-US" sz="2000"/>
          </a:p>
          <a:p>
            <a:r>
              <a:rPr lang="en-US" sz="2000">
                <a:ea typeface="+mn-lt"/>
                <a:cs typeface="+mn-lt"/>
              </a:rPr>
              <a:t>Conclusion</a:t>
            </a:r>
          </a:p>
        </p:txBody>
      </p:sp>
      <p:pic>
        <p:nvPicPr>
          <p:cNvPr id="6" name="Picture 6" descr="A picture containing clipart&#10;&#10;Description automatically generated">
            <a:extLst>
              <a:ext uri="{FF2B5EF4-FFF2-40B4-BE49-F238E27FC236}">
                <a16:creationId xmlns:a16="http://schemas.microsoft.com/office/drawing/2014/main" id="{C6C76C0C-F791-1284-DA17-C853A69304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301"/>
          <a:stretch/>
        </p:blipFill>
        <p:spPr>
          <a:xfrm>
            <a:off x="4884520" y="658100"/>
            <a:ext cx="5735776" cy="5714991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486696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69A96E-3261-B5DE-2FBC-AEA4D6FF6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6131" y="713460"/>
            <a:ext cx="6002110" cy="1495425"/>
          </a:xfrm>
        </p:spPr>
        <p:txBody>
          <a:bodyPr>
            <a:normAutofit/>
          </a:bodyPr>
          <a:lstStyle/>
          <a:p>
            <a:r>
              <a:rPr lang="en-US" sz="4000" b="1">
                <a:cs typeface="Calibri Light"/>
              </a:rPr>
              <a:t>Thank You!</a:t>
            </a:r>
            <a:endParaRPr lang="en-US" sz="40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AF90A-FAC4-91A7-D081-3444F16CDA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6132" y="2405067"/>
            <a:ext cx="6002110" cy="372903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b="1">
                <a:cs typeface="Calibri"/>
              </a:rPr>
              <a:t>Please reach out if you have any questions:</a:t>
            </a:r>
          </a:p>
          <a:p>
            <a:pPr>
              <a:buFont typeface="Arial"/>
              <a:buChar char="•"/>
            </a:pPr>
            <a:r>
              <a:rPr lang="en-US" sz="2000">
                <a:ea typeface="+mn-lt"/>
                <a:cs typeface="+mn-lt"/>
              </a:rPr>
              <a:t>Eric Chow  - Eric.Chow@Fineder.com</a:t>
            </a:r>
          </a:p>
          <a:p>
            <a:pPr>
              <a:buFont typeface="Arial"/>
              <a:buChar char="•"/>
            </a:pPr>
            <a:r>
              <a:rPr lang="en-US" sz="2000" err="1">
                <a:ea typeface="+mn-lt"/>
                <a:cs typeface="+mn-lt"/>
              </a:rPr>
              <a:t>Afaqul</a:t>
            </a:r>
            <a:r>
              <a:rPr lang="en-US" sz="2000">
                <a:ea typeface="+mn-lt"/>
                <a:cs typeface="+mn-lt"/>
              </a:rPr>
              <a:t> Haque </a:t>
            </a:r>
            <a:r>
              <a:rPr lang="en-US" sz="2000">
                <a:cs typeface="Calibri"/>
              </a:rPr>
              <a:t>- Afaqul.Haque@Fineder.com</a:t>
            </a:r>
            <a:endParaRPr lang="en-US" sz="200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2000">
                <a:ea typeface="+mn-lt"/>
                <a:cs typeface="+mn-lt"/>
              </a:rPr>
              <a:t>Urvaksh Irani </a:t>
            </a:r>
            <a:r>
              <a:rPr lang="en-US" sz="2000">
                <a:cs typeface="Calibri"/>
              </a:rPr>
              <a:t>- Urvaksh.Irani@Fineder.com</a:t>
            </a:r>
          </a:p>
          <a:p>
            <a:pPr>
              <a:buFont typeface="Arial"/>
              <a:buChar char="•"/>
            </a:pPr>
            <a:r>
              <a:rPr lang="en-US" sz="2000">
                <a:cs typeface="Calibri"/>
              </a:rPr>
              <a:t>Paul </a:t>
            </a:r>
            <a:r>
              <a:rPr lang="en-US" sz="2000" err="1">
                <a:cs typeface="Calibri"/>
              </a:rPr>
              <a:t>Leefoon</a:t>
            </a:r>
            <a:r>
              <a:rPr lang="en-US" sz="2000">
                <a:cs typeface="Calibri"/>
              </a:rPr>
              <a:t> – Paul.Leefoon@Fineder.com</a:t>
            </a:r>
            <a:endParaRPr lang="en-US" sz="200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2000">
                <a:cs typeface="Calibri"/>
              </a:rPr>
              <a:t>Shannon Paes - Shannon.Paes@Fineder.com</a:t>
            </a:r>
            <a:endParaRPr lang="en-US" sz="200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2000">
                <a:ea typeface="+mn-lt"/>
                <a:cs typeface="+mn-lt"/>
              </a:rPr>
              <a:t>Tony Tan </a:t>
            </a:r>
            <a:r>
              <a:rPr lang="en-US" sz="2000">
                <a:cs typeface="Calibri"/>
              </a:rPr>
              <a:t>- Tony.Tan@Fineder.com</a:t>
            </a:r>
            <a:endParaRPr lang="en-US" sz="2000"/>
          </a:p>
          <a:p>
            <a:pPr marL="0" indent="0">
              <a:buNone/>
            </a:pPr>
            <a:endParaRPr lang="en-US" sz="2000">
              <a:cs typeface="Calibri"/>
            </a:endParaRPr>
          </a:p>
        </p:txBody>
      </p:sp>
      <p:pic>
        <p:nvPicPr>
          <p:cNvPr id="6" name="Picture 6" descr="A picture containing text, sign, clipart&#10;&#10;Description automatically generated">
            <a:extLst>
              <a:ext uri="{FF2B5EF4-FFF2-40B4-BE49-F238E27FC236}">
                <a16:creationId xmlns:a16="http://schemas.microsoft.com/office/drawing/2014/main" id="{68F12FAC-4EBC-8A9B-7705-856D7C4163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9"/>
          <a:stretch/>
        </p:blipFill>
        <p:spPr>
          <a:xfrm>
            <a:off x="-3026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23689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EDA97B-9F49-A82C-B789-6DF05818C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FFFFFF"/>
                </a:solidFill>
                <a:cs typeface="Calibri Light"/>
              </a:rPr>
              <a:t>Founding Team</a:t>
            </a:r>
            <a:endParaRPr lang="en-US" b="1">
              <a:solidFill>
                <a:srgbClr val="FFFFFF"/>
              </a:solidFill>
              <a:ea typeface="Calibri Light"/>
              <a:cs typeface="Calibri Light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288E5-7016-3DF7-EB03-6CBE70B773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b="1" err="1">
                <a:ea typeface="+mn-lt"/>
                <a:cs typeface="+mn-lt"/>
              </a:rPr>
              <a:t>Afaqul</a:t>
            </a:r>
            <a:r>
              <a:rPr lang="en-US" b="1">
                <a:ea typeface="+mn-lt"/>
                <a:cs typeface="+mn-lt"/>
              </a:rPr>
              <a:t> Haque</a:t>
            </a:r>
            <a:r>
              <a:rPr lang="en-US">
                <a:ea typeface="Calibri"/>
                <a:cs typeface="Calibri"/>
              </a:rPr>
              <a:t> – Chief Executive Officer (CEO)</a:t>
            </a:r>
            <a:endParaRPr lang="en-US"/>
          </a:p>
          <a:p>
            <a:pPr>
              <a:buNone/>
            </a:pPr>
            <a:r>
              <a:rPr lang="en-US" b="1">
                <a:ea typeface="+mn-lt"/>
                <a:cs typeface="+mn-lt"/>
              </a:rPr>
              <a:t>Urvaksh Irani</a:t>
            </a:r>
            <a:r>
              <a:rPr lang="en-US">
                <a:ea typeface="+mn-lt"/>
                <a:cs typeface="+mn-lt"/>
              </a:rPr>
              <a:t> </a:t>
            </a:r>
            <a:r>
              <a:rPr lang="en-US">
                <a:ea typeface="Calibri"/>
                <a:cs typeface="Calibri"/>
              </a:rPr>
              <a:t>- Chief Operating Officer (COO)</a:t>
            </a:r>
            <a:endParaRPr lang="en-US">
              <a:ea typeface="+mn-lt"/>
              <a:cs typeface="+mn-lt"/>
            </a:endParaRPr>
          </a:p>
          <a:p>
            <a:pPr>
              <a:buNone/>
            </a:pPr>
            <a:r>
              <a:rPr lang="en-US" b="1">
                <a:ea typeface="Calibri"/>
                <a:cs typeface="Calibri"/>
              </a:rPr>
              <a:t>Shannon Paes</a:t>
            </a:r>
            <a:r>
              <a:rPr lang="en-US">
                <a:ea typeface="Calibri"/>
                <a:cs typeface="Calibri"/>
              </a:rPr>
              <a:t> - Chief Technology Officer (CTO)</a:t>
            </a:r>
            <a:endParaRPr lang="en-US"/>
          </a:p>
          <a:p>
            <a:pPr marL="0" indent="0">
              <a:buNone/>
            </a:pPr>
            <a:r>
              <a:rPr lang="en-US" b="1">
                <a:cs typeface="Calibri"/>
              </a:rPr>
              <a:t>Eric Chow</a:t>
            </a:r>
            <a:r>
              <a:rPr lang="en-US">
                <a:cs typeface="Calibri"/>
              </a:rPr>
              <a:t>  - Chief Financial Officer (CFO)</a:t>
            </a:r>
            <a:endParaRPr lang="en-US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b="1">
                <a:cs typeface="Calibri"/>
              </a:rPr>
              <a:t>Paul </a:t>
            </a:r>
            <a:r>
              <a:rPr lang="en-US" b="1" err="1">
                <a:cs typeface="Calibri"/>
              </a:rPr>
              <a:t>Leefoon</a:t>
            </a:r>
            <a:r>
              <a:rPr lang="en-US">
                <a:cs typeface="Calibri"/>
              </a:rPr>
              <a:t> </a:t>
            </a:r>
            <a:r>
              <a:rPr lang="en-US">
                <a:ea typeface="+mn-lt"/>
                <a:cs typeface="+mn-lt"/>
              </a:rPr>
              <a:t> - Chief Marketing Officer (CMO)</a:t>
            </a:r>
            <a:endParaRPr lang="en-US"/>
          </a:p>
          <a:p>
            <a:pPr marL="0" indent="0">
              <a:buNone/>
            </a:pPr>
            <a:r>
              <a:rPr lang="en-US" b="1">
                <a:cs typeface="Calibri"/>
              </a:rPr>
              <a:t>Tony Tan</a:t>
            </a:r>
            <a:r>
              <a:rPr lang="en-US">
                <a:cs typeface="Calibri"/>
              </a:rPr>
              <a:t> </a:t>
            </a:r>
            <a:r>
              <a:rPr lang="en-US">
                <a:ea typeface="+mn-lt"/>
                <a:cs typeface="+mn-lt"/>
              </a:rPr>
              <a:t>- Chief Information Officer (CIO)</a:t>
            </a:r>
          </a:p>
        </p:txBody>
      </p:sp>
    </p:spTree>
    <p:extLst>
      <p:ext uri="{BB962C8B-B14F-4D97-AF65-F5344CB8AC3E}">
        <p14:creationId xmlns:p14="http://schemas.microsoft.com/office/powerpoint/2010/main" val="3200870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09AC01-648A-12FB-295E-2B781684F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 fontScale="90000"/>
          </a:bodyPr>
          <a:lstStyle/>
          <a:p>
            <a:r>
              <a:rPr lang="en-US" sz="5000" b="1">
                <a:cs typeface="Calibri Light"/>
              </a:rPr>
              <a:t>Chief </a:t>
            </a:r>
            <a:r>
              <a:rPr lang="en-US" sz="5000" b="1">
                <a:ea typeface="+mj-lt"/>
                <a:cs typeface="+mj-lt"/>
              </a:rPr>
              <a:t>Executive</a:t>
            </a:r>
            <a:br>
              <a:rPr lang="en-US" sz="5000" b="1">
                <a:cs typeface="+mj-lt"/>
              </a:rPr>
            </a:br>
            <a:r>
              <a:rPr lang="en-US" sz="5000" b="1">
                <a:ea typeface="+mj-lt"/>
                <a:cs typeface="+mj-lt"/>
              </a:rPr>
              <a:t>Officer</a:t>
            </a:r>
            <a:r>
              <a:rPr lang="en-US" sz="5000" b="1">
                <a:cs typeface="Calibri Light"/>
              </a:rPr>
              <a:t>  -</a:t>
            </a:r>
            <a:br>
              <a:rPr lang="en-US" sz="5000" b="1">
                <a:cs typeface="Calibri Light"/>
              </a:rPr>
            </a:br>
            <a:r>
              <a:rPr lang="en-US" sz="5000" b="1" err="1">
                <a:cs typeface="Calibri Light"/>
              </a:rPr>
              <a:t>Afaqul</a:t>
            </a:r>
            <a:r>
              <a:rPr lang="en-US" sz="5000" b="1">
                <a:cs typeface="Calibri Light"/>
              </a:rPr>
              <a:t> Haque</a:t>
            </a:r>
            <a:endParaRPr lang="en-US" sz="5000" b="1"/>
          </a:p>
        </p:txBody>
      </p:sp>
      <p:sp>
        <p:nvSpPr>
          <p:cNvPr id="2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2FB7E-E310-48B3-FB13-6FA992D7CB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lvl="1" indent="0">
              <a:buNone/>
            </a:pPr>
            <a:r>
              <a:rPr lang="en-US" sz="1900" b="1">
                <a:cs typeface="Calibri"/>
              </a:rPr>
              <a:t>Background</a:t>
            </a:r>
          </a:p>
          <a:p>
            <a:pPr marL="800100" lvl="1" indent="-342900"/>
            <a:r>
              <a:rPr lang="en-US" sz="1900">
                <a:ea typeface="+mn-lt"/>
                <a:cs typeface="+mn-lt"/>
              </a:rPr>
              <a:t>Several years of experience in Accounting and Marketing in various industries, such as Banking, Law, and Tech</a:t>
            </a:r>
            <a:endParaRPr lang="en-US" sz="1900">
              <a:cs typeface="Calibri"/>
            </a:endParaRPr>
          </a:p>
          <a:p>
            <a:pPr marL="457200" lvl="1" indent="0">
              <a:buNone/>
            </a:pPr>
            <a:r>
              <a:rPr lang="en-US" sz="1900" b="1">
                <a:cs typeface="Calibri"/>
              </a:rPr>
              <a:t>Role on the Team</a:t>
            </a:r>
            <a:endParaRPr lang="en-US" sz="1900">
              <a:cs typeface="Calibri"/>
            </a:endParaRPr>
          </a:p>
          <a:p>
            <a:pPr lvl="1"/>
            <a:r>
              <a:rPr lang="en-US" sz="1900">
                <a:ea typeface="+mn-lt"/>
                <a:cs typeface="+mn-lt"/>
              </a:rPr>
              <a:t>Ensuring the quality of the app and presenting it to investors and consumers</a:t>
            </a:r>
          </a:p>
          <a:p>
            <a:pPr lvl="1"/>
            <a:r>
              <a:rPr lang="en-US" sz="1900">
                <a:ea typeface="+mn-lt"/>
                <a:cs typeface="+mn-lt"/>
              </a:rPr>
              <a:t>Overlooking the team and goals of the company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3BC5751A-E6A7-7989-711E-6AFEFD7A83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3"/>
          <a:stretch/>
        </p:blipFill>
        <p:spPr>
          <a:xfrm>
            <a:off x="5339580" y="10"/>
            <a:ext cx="6850897" cy="6830112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963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09AC01-648A-12FB-295E-2B781684F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93666"/>
            <a:ext cx="4368602" cy="1956841"/>
          </a:xfrm>
        </p:spPr>
        <p:txBody>
          <a:bodyPr anchor="b">
            <a:normAutofit fontScale="90000"/>
          </a:bodyPr>
          <a:lstStyle/>
          <a:p>
            <a:r>
              <a:rPr lang="en-US" sz="4600" b="1">
                <a:cs typeface="Calibri Light"/>
              </a:rPr>
              <a:t>Chief Operating Officer - Urvaksh Irani </a:t>
            </a:r>
          </a:p>
        </p:txBody>
      </p:sp>
      <p:sp>
        <p:nvSpPr>
          <p:cNvPr id="28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2FB7E-E310-48B3-FB13-6FA992D7CB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784" y="2816455"/>
            <a:ext cx="5833440" cy="366874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lvl="1" indent="0">
              <a:buNone/>
            </a:pPr>
            <a:r>
              <a:rPr lang="en-US" sz="1900" b="1">
                <a:cs typeface="Calibri"/>
              </a:rPr>
              <a:t>Background</a:t>
            </a:r>
            <a:endParaRPr lang="en-US" sz="1900" b="1">
              <a:ea typeface="Calibri"/>
              <a:cs typeface="Calibri"/>
            </a:endParaRPr>
          </a:p>
          <a:p>
            <a:pPr lvl="1"/>
            <a:r>
              <a:rPr lang="en-US" sz="1900">
                <a:ea typeface="+mn-lt"/>
                <a:cs typeface="+mn-lt"/>
              </a:rPr>
              <a:t>Bachelors and Masters in Accounting </a:t>
            </a:r>
          </a:p>
          <a:p>
            <a:pPr lvl="1"/>
            <a:r>
              <a:rPr lang="en-US" sz="1900">
                <a:ea typeface="+mn-lt"/>
                <a:cs typeface="+mn-lt"/>
              </a:rPr>
              <a:t>Masters in Business Analytics</a:t>
            </a:r>
            <a:endParaRPr lang="en-US" sz="1900">
              <a:ea typeface="Calibri"/>
              <a:cs typeface="Calibri"/>
            </a:endParaRPr>
          </a:p>
          <a:p>
            <a:pPr lvl="1"/>
            <a:r>
              <a:rPr lang="en-US" sz="1900">
                <a:ea typeface="+mn-lt"/>
                <a:cs typeface="+mn-lt"/>
              </a:rPr>
              <a:t>Specialization in Data Mining &amp; Data Visualization</a:t>
            </a:r>
          </a:p>
          <a:p>
            <a:pPr marL="457200" lvl="1" indent="0">
              <a:buNone/>
            </a:pPr>
            <a:endParaRPr lang="en-US" sz="1900">
              <a:ea typeface="Calibri"/>
              <a:cs typeface="Calibri"/>
            </a:endParaRPr>
          </a:p>
          <a:p>
            <a:pPr marL="457200" lvl="1" indent="0">
              <a:buNone/>
            </a:pPr>
            <a:r>
              <a:rPr lang="en-US" sz="1900" b="1">
                <a:cs typeface="Calibri"/>
              </a:rPr>
              <a:t>Role on the Team</a:t>
            </a:r>
            <a:endParaRPr lang="en-US" sz="1900">
              <a:ea typeface="Calibri"/>
              <a:cs typeface="Calibri"/>
            </a:endParaRPr>
          </a:p>
          <a:p>
            <a:pPr marL="800100" lvl="1" indent="-342900"/>
            <a:r>
              <a:rPr lang="en-US" sz="1900">
                <a:ea typeface="+mn-lt"/>
                <a:cs typeface="+mn-lt"/>
              </a:rPr>
              <a:t>Overseeing Administrative and Operational functions of the Business </a:t>
            </a:r>
            <a:endParaRPr lang="en-US" sz="1900" b="1">
              <a:ea typeface="+mn-lt"/>
              <a:cs typeface="+mn-lt"/>
            </a:endParaRPr>
          </a:p>
          <a:p>
            <a:pPr marL="800100" lvl="1" indent="-342900"/>
            <a:r>
              <a:rPr lang="en-US" sz="1900">
                <a:ea typeface="+mn-lt"/>
                <a:cs typeface="+mn-lt"/>
              </a:rPr>
              <a:t>Ensuring the model is effective and bug free and is capable in communicating the required message to the client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DC5D492B-2BAD-8BFE-C34A-1DCEA7BF82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227" r="-1" b="-1"/>
          <a:stretch/>
        </p:blipFill>
        <p:spPr>
          <a:xfrm>
            <a:off x="6515850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93405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09AC01-648A-12FB-295E-2B781684F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Autofit/>
          </a:bodyPr>
          <a:lstStyle/>
          <a:p>
            <a:r>
              <a:rPr lang="en-US" sz="4600" b="1">
                <a:cs typeface="Calibri Light"/>
              </a:rPr>
              <a:t>Chief Financial Officer – Eric Chow</a:t>
            </a:r>
            <a:endParaRPr lang="en-US" sz="4600" b="1"/>
          </a:p>
        </p:txBody>
      </p:sp>
      <p:sp>
        <p:nvSpPr>
          <p:cNvPr id="2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2FB7E-E310-48B3-FB13-6FA992D7CB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lvl="1" indent="0">
              <a:buNone/>
            </a:pPr>
            <a:r>
              <a:rPr lang="en-US" sz="1900" b="1">
                <a:cs typeface="Calibri"/>
              </a:rPr>
              <a:t>Background</a:t>
            </a:r>
            <a:endParaRPr lang="en-US" sz="1900" b="1">
              <a:ea typeface="Calibri"/>
              <a:cs typeface="Calibri"/>
            </a:endParaRPr>
          </a:p>
          <a:p>
            <a:pPr marL="800100" lvl="1" indent="-342900"/>
            <a:r>
              <a:rPr lang="en-US" sz="1900">
                <a:cs typeface="Calibri"/>
              </a:rPr>
              <a:t>SUNY Binghamton: BS in Finance</a:t>
            </a:r>
          </a:p>
          <a:p>
            <a:pPr marL="800100" lvl="1" indent="-342900"/>
            <a:r>
              <a:rPr lang="en-US" sz="1900">
                <a:cs typeface="Calibri"/>
              </a:rPr>
              <a:t>Seven years of industry experience in finance, banking, data analytics, and automation </a:t>
            </a:r>
            <a:endParaRPr lang="en-US" sz="1900">
              <a:ea typeface="Calibri"/>
              <a:cs typeface="Calibri"/>
            </a:endParaRPr>
          </a:p>
          <a:p>
            <a:pPr marL="800100" lvl="1" indent="-342900"/>
            <a:r>
              <a:rPr lang="en-US" sz="1900">
                <a:cs typeface="Calibri"/>
              </a:rPr>
              <a:t>Chartered Financial Analyst (CFA)</a:t>
            </a:r>
            <a:endParaRPr lang="en-US" sz="1900">
              <a:ea typeface="Calibri"/>
              <a:cs typeface="Calibri"/>
            </a:endParaRPr>
          </a:p>
          <a:p>
            <a:pPr marL="457200" lvl="1" indent="0">
              <a:buNone/>
            </a:pPr>
            <a:r>
              <a:rPr lang="en-US" sz="1900" b="1">
                <a:cs typeface="Calibri"/>
              </a:rPr>
              <a:t>Role on the Team</a:t>
            </a:r>
            <a:endParaRPr lang="en-US" sz="1900">
              <a:ea typeface="Calibri"/>
              <a:cs typeface="Calibri"/>
            </a:endParaRPr>
          </a:p>
          <a:p>
            <a:pPr marL="800100" lvl="1" indent="-342900"/>
            <a:r>
              <a:rPr lang="en-US" sz="1900">
                <a:ea typeface="+mn-lt"/>
                <a:cs typeface="+mn-lt"/>
              </a:rPr>
              <a:t>Secure company funding</a:t>
            </a:r>
          </a:p>
          <a:p>
            <a:pPr marL="800100" lvl="1" indent="-342900"/>
            <a:r>
              <a:rPr lang="en-US" sz="1900">
                <a:cs typeface="Calibri"/>
              </a:rPr>
              <a:t>Monetization strategies </a:t>
            </a:r>
            <a:endParaRPr lang="en-US" sz="1900">
              <a:ea typeface="Calibri"/>
              <a:cs typeface="Calibri"/>
            </a:endParaRPr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E617E8CB-8028-D170-0F8D-D671DABC27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2024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96442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09AC01-648A-12FB-295E-2B781684F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77561"/>
            <a:ext cx="4566930" cy="1956841"/>
          </a:xfrm>
        </p:spPr>
        <p:txBody>
          <a:bodyPr anchor="b">
            <a:normAutofit fontScale="90000"/>
          </a:bodyPr>
          <a:lstStyle/>
          <a:p>
            <a:r>
              <a:rPr lang="en-US" sz="4600" b="1">
                <a:latin typeface="Calibri Light"/>
                <a:ea typeface="Calibri"/>
                <a:cs typeface="Calibri Light"/>
              </a:rPr>
              <a:t>Chief Technology Officer – </a:t>
            </a:r>
            <a:br>
              <a:rPr lang="en-US" sz="4600" b="1">
                <a:latin typeface="Calibri Light"/>
                <a:ea typeface="Calibri"/>
                <a:cs typeface="Calibri Light"/>
              </a:rPr>
            </a:br>
            <a:r>
              <a:rPr lang="en-US" sz="4600" b="1">
                <a:latin typeface="Calibri Light"/>
                <a:ea typeface="Calibri"/>
                <a:cs typeface="Calibri Light"/>
              </a:rPr>
              <a:t>Shannon Paes</a:t>
            </a:r>
            <a:endParaRPr lang="en-US" sz="4600" b="1">
              <a:latin typeface="Calibri Light"/>
              <a:ea typeface="Calibri"/>
              <a:cs typeface="Calibri"/>
            </a:endParaRP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2FB7E-E310-48B3-FB13-6FA992D7CB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87" y="2727223"/>
            <a:ext cx="5005587" cy="406025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lvl="1" indent="0">
              <a:buNone/>
            </a:pPr>
            <a:r>
              <a:rPr lang="en-US" sz="1900" b="1">
                <a:cs typeface="Calibri"/>
              </a:rPr>
              <a:t>Background</a:t>
            </a:r>
            <a:endParaRPr lang="en-US" sz="1900" b="1">
              <a:ea typeface="Calibri"/>
              <a:cs typeface="Calibri"/>
            </a:endParaRPr>
          </a:p>
          <a:p>
            <a:pPr marL="800100" lvl="1" indent="-342900"/>
            <a:r>
              <a:rPr lang="en-US" sz="1900">
                <a:cs typeface="Calibri"/>
              </a:rPr>
              <a:t>BBA in Computer Science at Princeton University</a:t>
            </a:r>
            <a:endParaRPr lang="en-US" sz="1900">
              <a:ea typeface="Calibri"/>
              <a:cs typeface="Calibri"/>
            </a:endParaRPr>
          </a:p>
          <a:p>
            <a:pPr marL="800100" lvl="1" indent="-342900"/>
            <a:r>
              <a:rPr lang="en-US" sz="1900">
                <a:cs typeface="Calibri"/>
              </a:rPr>
              <a:t>20 years of experience at Sonin as Senior App Developer</a:t>
            </a:r>
            <a:endParaRPr lang="en-US" sz="1900">
              <a:ea typeface="Calibri"/>
              <a:cs typeface="Calibri"/>
            </a:endParaRPr>
          </a:p>
          <a:p>
            <a:pPr marL="457200" lvl="1" indent="0">
              <a:buNone/>
            </a:pPr>
            <a:r>
              <a:rPr lang="en-US" sz="1900" b="1">
                <a:cs typeface="Calibri"/>
              </a:rPr>
              <a:t>Role on the Team</a:t>
            </a:r>
            <a:endParaRPr lang="en-US" sz="1900">
              <a:ea typeface="Calibri"/>
              <a:cs typeface="Calibri"/>
            </a:endParaRPr>
          </a:p>
          <a:p>
            <a:pPr marL="800100" lvl="1" indent="-342900"/>
            <a:r>
              <a:rPr lang="en-US" sz="1900">
                <a:cs typeface="Calibri"/>
              </a:rPr>
              <a:t>Designing and overseeing set up of the app's infrastructure</a:t>
            </a:r>
            <a:endParaRPr lang="en-US" sz="1900">
              <a:ea typeface="+mn-lt"/>
              <a:cs typeface="+mn-lt"/>
            </a:endParaRPr>
          </a:p>
          <a:p>
            <a:pPr marL="800100" lvl="1" indent="-342900"/>
            <a:r>
              <a:rPr lang="en-US" sz="1900">
                <a:cs typeface="Calibri"/>
              </a:rPr>
              <a:t>Managing the infrastructure and security of the app after launch</a:t>
            </a:r>
            <a:endParaRPr lang="en-US" sz="1900">
              <a:ea typeface="Calibri"/>
              <a:cs typeface="Calibri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6051F9C-BBB0-FB8C-8E96-185635D20F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21238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09608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09AC01-648A-12FB-295E-2B781684F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739" y="353247"/>
            <a:ext cx="4368602" cy="1956841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600" b="1">
                <a:cs typeface="Calibri Light"/>
              </a:rPr>
              <a:t>Chief Marketing Officer – Paul </a:t>
            </a:r>
            <a:r>
              <a:rPr lang="en-US" sz="4600" b="1" err="1">
                <a:cs typeface="Calibri Light"/>
              </a:rPr>
              <a:t>LeeFoon</a:t>
            </a:r>
            <a:endParaRPr lang="en-US" sz="4600" b="1" err="1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2FB7E-E310-48B3-FB13-6FA992D7CB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073" y="2790723"/>
            <a:ext cx="4896730" cy="382439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lvl="1" indent="0">
              <a:buNone/>
            </a:pPr>
            <a:r>
              <a:rPr lang="en-US" sz="1900" b="1">
                <a:cs typeface="Calibri"/>
              </a:rPr>
              <a:t>Background</a:t>
            </a:r>
            <a:endParaRPr lang="en-US" sz="1900" b="1">
              <a:ea typeface="Calibri"/>
              <a:cs typeface="Calibri"/>
            </a:endParaRPr>
          </a:p>
          <a:p>
            <a:pPr marL="800100" lvl="1" indent="-342900"/>
            <a:r>
              <a:rPr lang="en-US" sz="1900">
                <a:cs typeface="Calibri"/>
              </a:rPr>
              <a:t>BA in Environmental Economics and a Minor in Psychology.</a:t>
            </a:r>
            <a:endParaRPr lang="en-US" sz="1900">
              <a:ea typeface="Calibri"/>
              <a:cs typeface="Calibri"/>
            </a:endParaRPr>
          </a:p>
          <a:p>
            <a:pPr marL="457200" lvl="1" indent="0">
              <a:buNone/>
            </a:pPr>
            <a:r>
              <a:rPr lang="en-US" sz="1900" b="1">
                <a:cs typeface="Calibri"/>
              </a:rPr>
              <a:t>Role on the Team</a:t>
            </a:r>
            <a:endParaRPr lang="en-US" sz="1900">
              <a:ea typeface="Calibri"/>
              <a:cs typeface="Calibri"/>
            </a:endParaRPr>
          </a:p>
          <a:p>
            <a:pPr lvl="1"/>
            <a:r>
              <a:rPr lang="en-US" sz="1900">
                <a:cs typeface="Calibri"/>
              </a:rPr>
              <a:t>Promoting the benefits of our app to various demographics and consumers</a:t>
            </a:r>
            <a:endParaRPr lang="en-US" sz="1900">
              <a:ea typeface="+mn-lt"/>
              <a:cs typeface="+mn-lt"/>
            </a:endParaRPr>
          </a:p>
          <a:p>
            <a:pPr lvl="1"/>
            <a:r>
              <a:rPr lang="en-US" sz="1900">
                <a:cs typeface="Calibri"/>
              </a:rPr>
              <a:t>Establishing connections with local communities across NYC</a:t>
            </a:r>
            <a:endParaRPr lang="en-US"/>
          </a:p>
        </p:txBody>
      </p:sp>
      <p:pic>
        <p:nvPicPr>
          <p:cNvPr id="4" name="Picture 4" descr="A picture containing person&#10;&#10;Description automatically generated">
            <a:extLst>
              <a:ext uri="{FF2B5EF4-FFF2-40B4-BE49-F238E27FC236}">
                <a16:creationId xmlns:a16="http://schemas.microsoft.com/office/drawing/2014/main" id="{CA821231-6CAA-CA1C-038D-EC57072C41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3067" y="2183"/>
            <a:ext cx="3572892" cy="6852023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606620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09AC01-648A-12FB-295E-2B781684F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b="1"/>
              <a:t>Chief Information Officer – Tony Tan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84167DE-30BC-15D3-8714-FDA30FA8587D}"/>
              </a:ext>
            </a:extLst>
          </p:cNvPr>
          <p:cNvSpPr txBox="1">
            <a:spLocks/>
          </p:cNvSpPr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/>
            <a:r>
              <a:rPr lang="en-US" sz="1900" b="1"/>
              <a:t>Background</a:t>
            </a:r>
          </a:p>
          <a:p>
            <a:pPr marL="800100" lvl="1"/>
            <a:r>
              <a:rPr lang="en-US" sz="1900"/>
              <a:t>Bachelors and masters in computer science</a:t>
            </a:r>
          </a:p>
          <a:p>
            <a:pPr marL="800100" lvl="1"/>
            <a:r>
              <a:rPr lang="en-US" sz="1900"/>
              <a:t>10 years of experience in management consulting</a:t>
            </a:r>
          </a:p>
          <a:p>
            <a:pPr marL="457200" lvl="1"/>
            <a:r>
              <a:rPr lang="en-US" sz="1900" b="1"/>
              <a:t>Role on the Team</a:t>
            </a:r>
            <a:endParaRPr lang="en-US" sz="1900"/>
          </a:p>
          <a:p>
            <a:pPr lvl="1"/>
            <a:r>
              <a:rPr lang="en-US" sz="1900"/>
              <a:t>Responsible for the management and implementation of the business processes</a:t>
            </a:r>
          </a:p>
          <a:p>
            <a:pPr lvl="1"/>
            <a:r>
              <a:rPr lang="en-US" sz="1900"/>
              <a:t>Meeting with clients and updating them on our projects</a:t>
            </a:r>
          </a:p>
          <a:p>
            <a:pPr lvl="1"/>
            <a:endParaRPr lang="en-US" sz="1900"/>
          </a:p>
        </p:txBody>
      </p:sp>
      <p:pic>
        <p:nvPicPr>
          <p:cNvPr id="8" name="Picture 9">
            <a:extLst>
              <a:ext uri="{FF2B5EF4-FFF2-40B4-BE49-F238E27FC236}">
                <a16:creationId xmlns:a16="http://schemas.microsoft.com/office/drawing/2014/main" id="{DAFE4333-2DB4-FC9A-2C4C-5827C58E98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0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31322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FINEder</vt:lpstr>
      <vt:lpstr>Agenda</vt:lpstr>
      <vt:lpstr>Founding Team</vt:lpstr>
      <vt:lpstr>Chief Executive Officer  - Afaqul Haque</vt:lpstr>
      <vt:lpstr>Chief Operating Officer - Urvaksh Irani </vt:lpstr>
      <vt:lpstr>Chief Financial Officer – Eric Chow</vt:lpstr>
      <vt:lpstr>Chief Technology Officer –  Shannon Paes</vt:lpstr>
      <vt:lpstr>Chief Marketing Officer – Paul LeeFoon</vt:lpstr>
      <vt:lpstr>Chief Information Officer – Tony Tan</vt:lpstr>
      <vt:lpstr>Welcome To FINEder  ~ Find the Fine ~</vt:lpstr>
      <vt:lpstr>What is FINEder?</vt:lpstr>
      <vt:lpstr>Mission Statement</vt:lpstr>
      <vt:lpstr>Objective</vt:lpstr>
      <vt:lpstr>Target Market for App/Software</vt:lpstr>
      <vt:lpstr>Why It Matters </vt:lpstr>
      <vt:lpstr>Why It Matters (Cont'd) </vt:lpstr>
      <vt:lpstr>Fine Statistics</vt:lpstr>
      <vt:lpstr>NYC Traffic Violation Data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26</cp:revision>
  <dcterms:created xsi:type="dcterms:W3CDTF">2022-04-16T14:54:50Z</dcterms:created>
  <dcterms:modified xsi:type="dcterms:W3CDTF">2022-06-09T01:55:45Z</dcterms:modified>
</cp:coreProperties>
</file>

<file path=docProps/thumbnail.jpeg>
</file>